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5"/>
    <p:sldMasterId id="214748368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Lst>
  <p:sldSz cy="5143500" cx="9144000"/>
  <p:notesSz cx="6858000" cy="9144000"/>
  <p:embeddedFontLst>
    <p:embeddedFont>
      <p:font typeface="Roboto Thin"/>
      <p:regular r:id="rId38"/>
      <p:bold r:id="rId39"/>
      <p:italic r:id="rId40"/>
      <p:boldItalic r:id="rId41"/>
    </p:embeddedFont>
    <p:embeddedFont>
      <p:font typeface="Roboto Medium"/>
      <p:regular r:id="rId42"/>
      <p:bold r:id="rId43"/>
      <p:italic r:id="rId44"/>
      <p:boldItalic r:id="rId45"/>
    </p:embeddedFont>
    <p:embeddedFont>
      <p:font typeface="Roboto"/>
      <p:regular r:id="rId46"/>
      <p:bold r:id="rId47"/>
      <p:italic r:id="rId48"/>
      <p:boldItalic r:id="rId49"/>
    </p:embeddedFont>
    <p:embeddedFont>
      <p:font typeface="Inconsolata"/>
      <p:regular r:id="rId50"/>
      <p:bold r:id="rId51"/>
    </p:embeddedFont>
    <p:embeddedFont>
      <p:font typeface="Roboto Light"/>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8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2A9465B-8AA6-4BFB-B510-577BE7E8746D}">
  <a:tblStyle styleId="{72A9465B-8AA6-4BFB-B510-577BE7E8746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568F1D1-5FC4-4F0A-85BB-9845DA3D7E54}"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85"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Thin-italic.fntdata"/><Relationship Id="rId42" Type="http://schemas.openxmlformats.org/officeDocument/2006/relationships/font" Target="fonts/RobotoMedium-regular.fntdata"/><Relationship Id="rId41" Type="http://schemas.openxmlformats.org/officeDocument/2006/relationships/font" Target="fonts/RobotoThin-boldItalic.fntdata"/><Relationship Id="rId44" Type="http://schemas.openxmlformats.org/officeDocument/2006/relationships/font" Target="fonts/RobotoMedium-italic.fntdata"/><Relationship Id="rId43" Type="http://schemas.openxmlformats.org/officeDocument/2006/relationships/font" Target="fonts/RobotoMedium-bold.fntdata"/><Relationship Id="rId46" Type="http://schemas.openxmlformats.org/officeDocument/2006/relationships/font" Target="fonts/Roboto-regular.fntdata"/><Relationship Id="rId45" Type="http://schemas.openxmlformats.org/officeDocument/2006/relationships/font" Target="fonts/RobotoMedium-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Roboto-italic.fntdata"/><Relationship Id="rId47" Type="http://schemas.openxmlformats.org/officeDocument/2006/relationships/font" Target="fonts/Roboto-bold.fntdata"/><Relationship Id="rId49"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font" Target="fonts/RobotoThin-bold.fntdata"/><Relationship Id="rId38" Type="http://schemas.openxmlformats.org/officeDocument/2006/relationships/font" Target="fonts/RobotoThin-regular.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Inconsolata-bold.fntdata"/><Relationship Id="rId50" Type="http://schemas.openxmlformats.org/officeDocument/2006/relationships/font" Target="fonts/Inconsolata-regular.fntdata"/><Relationship Id="rId53" Type="http://schemas.openxmlformats.org/officeDocument/2006/relationships/font" Target="fonts/RobotoLight-bold.fntdata"/><Relationship Id="rId52" Type="http://schemas.openxmlformats.org/officeDocument/2006/relationships/font" Target="fonts/RobotoLight-regular.fntdata"/><Relationship Id="rId11" Type="http://schemas.openxmlformats.org/officeDocument/2006/relationships/slide" Target="slides/slide4.xml"/><Relationship Id="rId55" Type="http://schemas.openxmlformats.org/officeDocument/2006/relationships/font" Target="fonts/RobotoLight-boldItalic.fntdata"/><Relationship Id="rId10" Type="http://schemas.openxmlformats.org/officeDocument/2006/relationships/slide" Target="slides/slide3.xml"/><Relationship Id="rId54" Type="http://schemas.openxmlformats.org/officeDocument/2006/relationships/font" Target="fonts/RobotoLight-italic.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gif>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9ee61e20b6_2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9ee61e20b6_2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a41c6b4aff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a41c6b4aff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a75bcac5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a75bcac5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a75bcac5f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a75bcac5f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a75bcac5ff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a75bcac5f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a75bcac5ff_0_1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a75bcac5ff_0_1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a75bcac5ff_0_1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a75bcac5ff_0_1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Explain that another powerful tool in the Excel arsenal is </a:t>
            </a:r>
            <a:r>
              <a:rPr b="1" lang="en"/>
              <a:t>Pivot Tables</a:t>
            </a:r>
            <a:r>
              <a:rPr lang="en"/>
              <a:t>, which allows users to extract summary data from large, detailed, consistent, and data sets.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a75bcac5ff_0_1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a75bcac5ff_0_1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Explain that pivot tables summarize data using functions like </a:t>
            </a:r>
            <a:r>
              <a:rPr lang="en">
                <a:solidFill>
                  <a:srgbClr val="F1C232"/>
                </a:solidFill>
              </a:rPr>
              <a:t>SUM</a:t>
            </a:r>
            <a:r>
              <a:rPr lang="en"/>
              <a:t>, </a:t>
            </a:r>
            <a:r>
              <a:rPr lang="en">
                <a:solidFill>
                  <a:srgbClr val="F1C232"/>
                </a:solidFill>
              </a:rPr>
              <a:t>COUNT</a:t>
            </a:r>
            <a:r>
              <a:rPr lang="en"/>
              <a:t> and </a:t>
            </a:r>
            <a:r>
              <a:rPr lang="en">
                <a:solidFill>
                  <a:srgbClr val="F1C232"/>
                </a:solidFill>
              </a:rPr>
              <a:t>AVERAGE</a:t>
            </a:r>
            <a:r>
              <a:rPr lang="en"/>
              <a:t> on subsets of the data. These subsets can be as general or as specific as we like.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a75bcac5ff_0_1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a75bcac5ff_0_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Caution students that pivot tables are not designed for deeper analysis, they are designed to provide at-a-glance summary metrics.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a75bcac5ff_0_1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a75bcac5ff_0_1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a75bcac5ff_0_3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a75bcac5ff_0_3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a7471e1c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a7471e1c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i="1" sz="900">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a75bcac5ff_0_3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a75bcac5ff_0_3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a75bcac5ff_0_3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a75bcac5ff_0_3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a75bcac5ff_0_470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ga75bcac5ff_0_47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a75bcac5ff_0_47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a75bcac5ff_0_4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Explain that we have already looked at how to summarize large data sets, but what if we needed to retrieve specific values from a data set?</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n"/>
              <a:t>Explain that when working with large workbooks which contain multiple tables, it sometimes becomes very challenging to find specific values.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a75bcac5ff_0_4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a75bcac5ff_0_4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Explain that lookup functions in Excel are designed to search through ranges and create references automatically.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a75bcac5ff_0_4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a75bcac5ff_0_4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Point out that there are two lookup functions: </a:t>
            </a:r>
            <a:r>
              <a:rPr b="1" lang="en"/>
              <a:t>vlookup</a:t>
            </a:r>
            <a:r>
              <a:rPr lang="en"/>
              <a:t> and </a:t>
            </a:r>
            <a:r>
              <a:rPr b="1" lang="en"/>
              <a:t>hlookup</a:t>
            </a:r>
            <a:r>
              <a:rPr lang="en"/>
              <a:t>.</a:t>
            </a:r>
            <a:endParaRPr/>
          </a:p>
          <a:p>
            <a:pPr indent="0" lvl="0" marL="45720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a75bcac5ff_0_4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a75bcac5ff_0_4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Explain that </a:t>
            </a:r>
            <a:r>
              <a:rPr b="1" lang="en"/>
              <a:t>vlookup</a:t>
            </a:r>
            <a:r>
              <a:rPr lang="en"/>
              <a:t> is used to find values in adjacent columns, while </a:t>
            </a:r>
            <a:r>
              <a:rPr b="1" lang="en"/>
              <a:t>hlookup</a:t>
            </a:r>
            <a:r>
              <a:rPr lang="en"/>
              <a:t> is used to find values in adjacent rows.</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n"/>
              <a:t>Explain that lookup formulas work by:</a:t>
            </a:r>
            <a:endParaRPr/>
          </a:p>
          <a:p>
            <a:pPr indent="0" lvl="0" marL="457200" rtl="0" algn="l">
              <a:spcBef>
                <a:spcPts val="0"/>
              </a:spcBef>
              <a:spcAft>
                <a:spcPts val="0"/>
              </a:spcAft>
              <a:buNone/>
            </a:pPr>
            <a:r>
              <a:t/>
            </a:r>
            <a:endParaRPr/>
          </a:p>
          <a:p>
            <a:pPr indent="-298450" lvl="1" marL="914400" rtl="0" algn="l">
              <a:spcBef>
                <a:spcPts val="0"/>
              </a:spcBef>
              <a:spcAft>
                <a:spcPts val="0"/>
              </a:spcAft>
              <a:buSzPts val="1100"/>
              <a:buChar char="○"/>
            </a:pPr>
            <a:r>
              <a:rPr lang="en"/>
              <a:t>Selecting a range of data to browse through (generally a table)</a:t>
            </a:r>
            <a:endParaRPr/>
          </a:p>
          <a:p>
            <a:pPr indent="0" lvl="0" marL="914400" rtl="0" algn="l">
              <a:spcBef>
                <a:spcPts val="0"/>
              </a:spcBef>
              <a:spcAft>
                <a:spcPts val="0"/>
              </a:spcAft>
              <a:buNone/>
            </a:pPr>
            <a:r>
              <a:t/>
            </a:r>
            <a:endParaRPr/>
          </a:p>
          <a:p>
            <a:pPr indent="-298450" lvl="1" marL="914400" rtl="0" algn="l">
              <a:spcBef>
                <a:spcPts val="0"/>
              </a:spcBef>
              <a:spcAft>
                <a:spcPts val="0"/>
              </a:spcAft>
              <a:buSzPts val="1100"/>
              <a:buChar char="○"/>
            </a:pPr>
            <a:r>
              <a:rPr lang="en"/>
              <a:t>Selecting a value from within that range</a:t>
            </a:r>
            <a:endParaRPr/>
          </a:p>
          <a:p>
            <a:pPr indent="0" lvl="0" marL="914400" rtl="0" algn="l">
              <a:spcBef>
                <a:spcPts val="0"/>
              </a:spcBef>
              <a:spcAft>
                <a:spcPts val="0"/>
              </a:spcAft>
              <a:buNone/>
            </a:pPr>
            <a:r>
              <a:t/>
            </a:r>
            <a:endParaRPr/>
          </a:p>
          <a:p>
            <a:pPr indent="-298450" lvl="1" marL="914400" rtl="0" algn="l">
              <a:spcBef>
                <a:spcPts val="0"/>
              </a:spcBef>
              <a:spcAft>
                <a:spcPts val="0"/>
              </a:spcAft>
              <a:buSzPts val="1100"/>
              <a:buChar char="○"/>
            </a:pPr>
            <a:r>
              <a:rPr lang="en"/>
              <a:t>Selecting what corresponding information is desired</a:t>
            </a:r>
            <a:endParaRPr/>
          </a:p>
          <a:p>
            <a:pPr indent="0" lvl="0" marL="914400" rtl="0" algn="l">
              <a:spcBef>
                <a:spcPts val="0"/>
              </a:spcBef>
              <a:spcAft>
                <a:spcPts val="0"/>
              </a:spcAft>
              <a:buNone/>
            </a:pPr>
            <a:r>
              <a:t/>
            </a:r>
            <a:endParaRPr/>
          </a:p>
          <a:p>
            <a:pPr indent="-298450" lvl="1" marL="914400" rtl="0" algn="l">
              <a:spcBef>
                <a:spcPts val="0"/>
              </a:spcBef>
              <a:spcAft>
                <a:spcPts val="0"/>
              </a:spcAft>
              <a:buSzPts val="1100"/>
              <a:buChar char="○"/>
            </a:pPr>
            <a:r>
              <a:rPr lang="en"/>
              <a:t>Grabbing the result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a75bcac5ff_0_4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a75bcac5ff_0_4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a75bcac5ff_0_7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a75bcac5ff_0_7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a75bcac5ff_0_7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a75bcac5ff_0_7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a41c6b4aff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a41c6b4af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a75bcac5ff_0_7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a75bcac5ff_0_7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a41c6b4af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a41c6b4af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solidFill>
                <a:srgbClr val="2B2B2B"/>
              </a:solidFill>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a41c6b4aff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a41c6b4aff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a41c6b4aff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a41c6b4aff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a41c6b4aff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a41c6b4aff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9ee61e201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9ee61e201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a41c6b4aff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a41c6b4aff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0.png"/><Relationship Id="rId4"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Only">
  <p:cSld name="CUSTOM_2_7_2">
    <p:spTree>
      <p:nvGrpSpPr>
        <p:cNvPr id="50" name="Shape 50"/>
        <p:cNvGrpSpPr/>
        <p:nvPr/>
      </p:nvGrpSpPr>
      <p:grpSpPr>
        <a:xfrm>
          <a:off x="0" y="0"/>
          <a:ext cx="0" cy="0"/>
          <a:chOff x="0" y="0"/>
          <a:chExt cx="0" cy="0"/>
        </a:xfrm>
      </p:grpSpPr>
      <p:sp>
        <p:nvSpPr>
          <p:cNvPr id="51" name="Google Shape;51;p1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2" name="Google Shape;52;p13"/>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cxnSp>
        <p:nvCxnSpPr>
          <p:cNvPr id="53" name="Google Shape;53;p13"/>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54" name="Google Shape;54;p13"/>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cxnSp>
        <p:nvCxnSpPr>
          <p:cNvPr id="55" name="Google Shape;55;p13"/>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56" name="Google Shape;56;p1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lvl1pPr lvl="0" rtl="0">
              <a:spcBef>
                <a:spcPts val="0"/>
              </a:spcBef>
              <a:spcAft>
                <a:spcPts val="0"/>
              </a:spcAft>
              <a:buNone/>
              <a:defRPr sz="7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7" name="Google Shape;57;p13"/>
          <p:cNvSpPr txBox="1"/>
          <p:nvPr>
            <p:ph idx="3" type="body"/>
          </p:nvPr>
        </p:nvSpPr>
        <p:spPr>
          <a:xfrm>
            <a:off x="175" y="1284250"/>
            <a:ext cx="9144000" cy="3622200"/>
          </a:xfrm>
          <a:prstGeom prst="rect">
            <a:avLst/>
          </a:prstGeom>
        </p:spPr>
        <p:txBody>
          <a:bodyPr anchorCtr="0" anchor="t" bIns="914400" lIns="457200" spcFirstLastPara="1" rIns="457200" wrap="square" tIns="0">
            <a:noAutofit/>
          </a:bodyPr>
          <a:lstStyle>
            <a:lvl1pPr indent="-342900" lvl="0" marL="457200" rtl="0">
              <a:spcBef>
                <a:spcPts val="0"/>
              </a:spcBef>
              <a:spcAft>
                <a:spcPts val="0"/>
              </a:spcAft>
              <a:buSzPts val="1800"/>
              <a:buFont typeface="Roboto"/>
              <a:buChar char="●"/>
              <a:defRPr>
                <a:latin typeface="Roboto"/>
                <a:ea typeface="Roboto"/>
                <a:cs typeface="Roboto"/>
                <a:sym typeface="Roboto"/>
              </a:defRPr>
            </a:lvl1pPr>
            <a:lvl2pPr indent="-317500" lvl="1" marL="914400" rtl="0">
              <a:spcBef>
                <a:spcPts val="800"/>
              </a:spcBef>
              <a:spcAft>
                <a:spcPts val="0"/>
              </a:spcAft>
              <a:buSzPts val="1400"/>
              <a:buFont typeface="Roboto"/>
              <a:buChar char="○"/>
              <a:defRPr>
                <a:latin typeface="Roboto"/>
                <a:ea typeface="Roboto"/>
                <a:cs typeface="Roboto"/>
                <a:sym typeface="Roboto"/>
              </a:defRPr>
            </a:lvl2pPr>
            <a:lvl3pPr indent="-317500" lvl="2" marL="1371600" rtl="0">
              <a:spcBef>
                <a:spcPts val="800"/>
              </a:spcBef>
              <a:spcAft>
                <a:spcPts val="0"/>
              </a:spcAft>
              <a:buSzPts val="1400"/>
              <a:buFont typeface="Roboto"/>
              <a:buChar char="■"/>
              <a:defRPr>
                <a:latin typeface="Roboto"/>
                <a:ea typeface="Roboto"/>
                <a:cs typeface="Roboto"/>
                <a:sym typeface="Roboto"/>
              </a:defRPr>
            </a:lvl3pPr>
            <a:lvl4pPr indent="-317500" lvl="3" marL="1828800" rtl="0">
              <a:spcBef>
                <a:spcPts val="800"/>
              </a:spcBef>
              <a:spcAft>
                <a:spcPts val="0"/>
              </a:spcAft>
              <a:buSzPts val="1400"/>
              <a:buFont typeface="Roboto"/>
              <a:buChar char="●"/>
              <a:defRPr>
                <a:latin typeface="Roboto"/>
                <a:ea typeface="Roboto"/>
                <a:cs typeface="Roboto"/>
                <a:sym typeface="Roboto"/>
              </a:defRPr>
            </a:lvl4pPr>
            <a:lvl5pPr indent="-317500" lvl="4" marL="2286000" rtl="0">
              <a:spcBef>
                <a:spcPts val="800"/>
              </a:spcBef>
              <a:spcAft>
                <a:spcPts val="0"/>
              </a:spcAft>
              <a:buSzPts val="1400"/>
              <a:buFont typeface="Roboto"/>
              <a:buChar char="○"/>
              <a:defRPr>
                <a:latin typeface="Roboto"/>
                <a:ea typeface="Roboto"/>
                <a:cs typeface="Roboto"/>
                <a:sym typeface="Roboto"/>
              </a:defRPr>
            </a:lvl5pPr>
            <a:lvl6pPr indent="-317500" lvl="5" marL="2743200" rtl="0">
              <a:spcBef>
                <a:spcPts val="800"/>
              </a:spcBef>
              <a:spcAft>
                <a:spcPts val="0"/>
              </a:spcAft>
              <a:buSzPts val="1400"/>
              <a:buFont typeface="Roboto"/>
              <a:buChar char="■"/>
              <a:defRPr>
                <a:latin typeface="Roboto"/>
                <a:ea typeface="Roboto"/>
                <a:cs typeface="Roboto"/>
                <a:sym typeface="Roboto"/>
              </a:defRPr>
            </a:lvl6pPr>
            <a:lvl7pPr indent="-317500" lvl="6" marL="3200400" rtl="0">
              <a:spcBef>
                <a:spcPts val="800"/>
              </a:spcBef>
              <a:spcAft>
                <a:spcPts val="0"/>
              </a:spcAft>
              <a:buSzPts val="1400"/>
              <a:buFont typeface="Roboto"/>
              <a:buChar char="●"/>
              <a:defRPr>
                <a:latin typeface="Roboto"/>
                <a:ea typeface="Roboto"/>
                <a:cs typeface="Roboto"/>
                <a:sym typeface="Roboto"/>
              </a:defRPr>
            </a:lvl7pPr>
            <a:lvl8pPr indent="-317500" lvl="7" marL="3657600" rtl="0">
              <a:spcBef>
                <a:spcPts val="800"/>
              </a:spcBef>
              <a:spcAft>
                <a:spcPts val="0"/>
              </a:spcAft>
              <a:buSzPts val="1400"/>
              <a:buFont typeface="Roboto"/>
              <a:buChar char="○"/>
              <a:defRPr>
                <a:latin typeface="Roboto"/>
                <a:ea typeface="Roboto"/>
                <a:cs typeface="Roboto"/>
                <a:sym typeface="Roboto"/>
              </a:defRPr>
            </a:lvl8pPr>
            <a:lvl9pPr indent="-317500" lvl="8" marL="4114800" rtl="0">
              <a:spcBef>
                <a:spcPts val="800"/>
              </a:spcBef>
              <a:spcAft>
                <a:spcPts val="800"/>
              </a:spcAft>
              <a:buSzPts val="1400"/>
              <a:buFont typeface="Roboto"/>
              <a:buChar char="■"/>
              <a:defRPr>
                <a:latin typeface="Roboto"/>
                <a:ea typeface="Roboto"/>
                <a:cs typeface="Roboto"/>
                <a:sym typeface="Robot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 Subsection Slide">
  <p:cSld name="CUSTOM_17_2_1_1_2">
    <p:spTree>
      <p:nvGrpSpPr>
        <p:cNvPr id="58" name="Shape 58"/>
        <p:cNvGrpSpPr/>
        <p:nvPr/>
      </p:nvGrpSpPr>
      <p:grpSpPr>
        <a:xfrm>
          <a:off x="0" y="0"/>
          <a:ext cx="0" cy="0"/>
          <a:chOff x="0" y="0"/>
          <a:chExt cx="0" cy="0"/>
        </a:xfrm>
      </p:grpSpPr>
      <p:pic>
        <p:nvPicPr>
          <p:cNvPr id="59" name="Google Shape;59;p14"/>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0" name="Google Shape;60;p14"/>
          <p:cNvSpPr txBox="1"/>
          <p:nvPr>
            <p:ph type="title"/>
          </p:nvPr>
        </p:nvSpPr>
        <p:spPr>
          <a:xfrm>
            <a:off x="274325" y="2088475"/>
            <a:ext cx="8595300" cy="792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solidFill>
                  <a:srgbClr val="FFFFFF"/>
                </a:solidFill>
                <a:latin typeface="Roboto"/>
                <a:ea typeface="Roboto"/>
                <a:cs typeface="Roboto"/>
                <a:sym typeface="Roboto"/>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61" name="Google Shape;61;p14"/>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62" name="Google Shape;62;p14"/>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lvl1pPr lvl="0" rtl="0">
              <a:spcBef>
                <a:spcPts val="0"/>
              </a:spcBef>
              <a:spcAft>
                <a:spcPts val="0"/>
              </a:spcAft>
              <a:buNone/>
              <a:defRPr sz="7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 Transition Slide">
  <p:cSld name="CUSTOM_17_2_1_2">
    <p:spTree>
      <p:nvGrpSpPr>
        <p:cNvPr id="63" name="Shape 63"/>
        <p:cNvGrpSpPr/>
        <p:nvPr/>
      </p:nvGrpSpPr>
      <p:grpSpPr>
        <a:xfrm>
          <a:off x="0" y="0"/>
          <a:ext cx="0" cy="0"/>
          <a:chOff x="0" y="0"/>
          <a:chExt cx="0" cy="0"/>
        </a:xfrm>
      </p:grpSpPr>
      <p:pic>
        <p:nvPicPr>
          <p:cNvPr id="64" name="Google Shape;64;p15"/>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65" name="Google Shape;65;p15"/>
          <p:cNvSpPr txBox="1"/>
          <p:nvPr>
            <p:ph type="title"/>
          </p:nvPr>
        </p:nvSpPr>
        <p:spPr>
          <a:xfrm>
            <a:off x="237100" y="2088475"/>
            <a:ext cx="8595300" cy="7923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3600">
                <a:latin typeface="Roboto Medium"/>
                <a:ea typeface="Roboto Medium"/>
                <a:cs typeface="Roboto Medium"/>
                <a:sym typeface="Roboto Medium"/>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66" name="Google Shape;66;p15"/>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67" name="Google Shape;67;p15"/>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lvl1pPr lvl="0" rtl="0">
              <a:spcBef>
                <a:spcPts val="0"/>
              </a:spcBef>
              <a:spcAft>
                <a:spcPts val="0"/>
              </a:spcAft>
              <a:buNone/>
              <a:defRPr sz="7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 Activity">
  <p:cSld name="CUSTOM_2_3_1_1_1_1_1_2_1_2_1_1_1_1">
    <p:spTree>
      <p:nvGrpSpPr>
        <p:cNvPr id="68" name="Shape 68"/>
        <p:cNvGrpSpPr/>
        <p:nvPr/>
      </p:nvGrpSpPr>
      <p:grpSpPr>
        <a:xfrm>
          <a:off x="0" y="0"/>
          <a:ext cx="0" cy="0"/>
          <a:chOff x="0" y="0"/>
          <a:chExt cx="0" cy="0"/>
        </a:xfrm>
      </p:grpSpPr>
      <p:pic>
        <p:nvPicPr>
          <p:cNvPr id="69" name="Google Shape;69;p16"/>
          <p:cNvPicPr preferRelativeResize="0"/>
          <p:nvPr/>
        </p:nvPicPr>
        <p:blipFill rotWithShape="1">
          <a:blip r:embed="rId2">
            <a:alphaModFix/>
          </a:blip>
          <a:srcRect b="59" l="0" r="0" t="59"/>
          <a:stretch/>
        </p:blipFill>
        <p:spPr>
          <a:xfrm>
            <a:off x="274320" y="274881"/>
            <a:ext cx="8595360" cy="4593743"/>
          </a:xfrm>
          <a:prstGeom prst="rect">
            <a:avLst/>
          </a:prstGeom>
          <a:noFill/>
          <a:ln>
            <a:noFill/>
          </a:ln>
        </p:spPr>
      </p:pic>
      <p:sp>
        <p:nvSpPr>
          <p:cNvPr id="70" name="Google Shape;70;p16"/>
          <p:cNvSpPr/>
          <p:nvPr/>
        </p:nvSpPr>
        <p:spPr>
          <a:xfrm>
            <a:off x="273900" y="3807100"/>
            <a:ext cx="8596200" cy="10620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 name="Google Shape;71;p16"/>
          <p:cNvPicPr preferRelativeResize="0"/>
          <p:nvPr/>
        </p:nvPicPr>
        <p:blipFill>
          <a:blip r:embed="rId3">
            <a:alphaModFix/>
          </a:blip>
          <a:stretch>
            <a:fillRect/>
          </a:stretch>
        </p:blipFill>
        <p:spPr>
          <a:xfrm>
            <a:off x="8062160" y="3975150"/>
            <a:ext cx="548640" cy="725893"/>
          </a:xfrm>
          <a:prstGeom prst="rect">
            <a:avLst/>
          </a:prstGeom>
          <a:noFill/>
          <a:ln>
            <a:noFill/>
          </a:ln>
        </p:spPr>
      </p:pic>
      <p:sp>
        <p:nvSpPr>
          <p:cNvPr id="72" name="Google Shape;72;p16"/>
          <p:cNvSpPr txBox="1"/>
          <p:nvPr>
            <p:ph type="title"/>
          </p:nvPr>
        </p:nvSpPr>
        <p:spPr>
          <a:xfrm>
            <a:off x="-101100" y="4234600"/>
            <a:ext cx="8970300" cy="634500"/>
          </a:xfrm>
          <a:prstGeom prst="rect">
            <a:avLst/>
          </a:prstGeom>
        </p:spPr>
        <p:txBody>
          <a:bodyPr anchorCtr="0" anchor="t" bIns="0" lIns="457200" spcFirstLastPara="1" rIns="1005825" wrap="square" tIns="9125">
            <a:noAutofit/>
          </a:bodyPr>
          <a:lstStyle>
            <a:lvl1pPr lvl="0" rtl="0" algn="r">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3" name="Google Shape;73;p16"/>
          <p:cNvSpPr/>
          <p:nvPr/>
        </p:nvSpPr>
        <p:spPr>
          <a:xfrm>
            <a:off x="-7350" y="0"/>
            <a:ext cx="9157800" cy="27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4" name="Google Shape;74;p16"/>
          <p:cNvPicPr preferRelativeResize="0"/>
          <p:nvPr/>
        </p:nvPicPr>
        <p:blipFill rotWithShape="1">
          <a:blip r:embed="rId4">
            <a:alphaModFix/>
          </a:blip>
          <a:srcRect b="39" l="0" r="0" t="29"/>
          <a:stretch/>
        </p:blipFill>
        <p:spPr>
          <a:xfrm>
            <a:off x="899000" y="1133363"/>
            <a:ext cx="1737360" cy="1911096"/>
          </a:xfrm>
          <a:prstGeom prst="rect">
            <a:avLst/>
          </a:prstGeom>
          <a:noFill/>
          <a:ln>
            <a:noFill/>
          </a:ln>
        </p:spPr>
      </p:pic>
      <p:sp>
        <p:nvSpPr>
          <p:cNvPr id="75" name="Google Shape;75;p16"/>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76" name="Google Shape;76;p16"/>
          <p:cNvSpPr txBox="1"/>
          <p:nvPr/>
        </p:nvSpPr>
        <p:spPr>
          <a:xfrm>
            <a:off x="274325" y="3943225"/>
            <a:ext cx="7658400" cy="33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1300">
                <a:solidFill>
                  <a:srgbClr val="FFFFFF"/>
                </a:solidFill>
                <a:latin typeface="Roboto"/>
                <a:ea typeface="Roboto"/>
                <a:cs typeface="Roboto"/>
                <a:sym typeface="Roboto"/>
              </a:rPr>
              <a:t>Suggested Time:</a:t>
            </a:r>
            <a:endParaRPr b="1" sz="1300">
              <a:solidFill>
                <a:srgbClr val="FFFFFF"/>
              </a:solidFill>
              <a:latin typeface="Roboto"/>
              <a:ea typeface="Roboto"/>
              <a:cs typeface="Roboto"/>
              <a:sym typeface="Roboto"/>
            </a:endParaRPr>
          </a:p>
        </p:txBody>
      </p:sp>
      <p:sp>
        <p:nvSpPr>
          <p:cNvPr id="77" name="Google Shape;77;p16"/>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lvl1pPr lvl="0" rtl="0">
              <a:spcBef>
                <a:spcPts val="0"/>
              </a:spcBef>
              <a:spcAft>
                <a:spcPts val="0"/>
              </a:spcAft>
              <a:buNone/>
              <a:defRPr sz="7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78" name="Google Shape;78;p16"/>
          <p:cNvSpPr txBox="1"/>
          <p:nvPr>
            <p:ph idx="2" type="title"/>
          </p:nvPr>
        </p:nvSpPr>
        <p:spPr>
          <a:xfrm>
            <a:off x="273900" y="1042875"/>
            <a:ext cx="8595300" cy="2764200"/>
          </a:xfrm>
          <a:prstGeom prst="rect">
            <a:avLst/>
          </a:prstGeom>
        </p:spPr>
        <p:txBody>
          <a:bodyPr anchorCtr="0" anchor="t" bIns="457200" lIns="2560300" spcFirstLastPara="1" rIns="457200" wrap="square" tIns="0">
            <a:noAutofit/>
          </a:bodyPr>
          <a:lstStyle>
            <a:lvl1pPr lvl="0" rtl="0">
              <a:spcBef>
                <a:spcPts val="0"/>
              </a:spcBef>
              <a:spcAft>
                <a:spcPts val="0"/>
              </a:spcAft>
              <a:buNone/>
              <a:defRPr sz="24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Activity with Instructions ">
  <p:cSld name="CUSTOM_2_5_1_3_1">
    <p:spTree>
      <p:nvGrpSpPr>
        <p:cNvPr id="79" name="Shape 79"/>
        <p:cNvGrpSpPr/>
        <p:nvPr/>
      </p:nvGrpSpPr>
      <p:grpSpPr>
        <a:xfrm>
          <a:off x="0" y="0"/>
          <a:ext cx="0" cy="0"/>
          <a:chOff x="0" y="0"/>
          <a:chExt cx="0" cy="0"/>
        </a:xfrm>
      </p:grpSpPr>
      <p:pic>
        <p:nvPicPr>
          <p:cNvPr id="80" name="Google Shape;80;p17"/>
          <p:cNvPicPr preferRelativeResize="0"/>
          <p:nvPr/>
        </p:nvPicPr>
        <p:blipFill rotWithShape="1">
          <a:blip r:embed="rId2">
            <a:alphaModFix/>
          </a:blip>
          <a:srcRect b="39" l="0" r="0" t="29"/>
          <a:stretch/>
        </p:blipFill>
        <p:spPr>
          <a:xfrm>
            <a:off x="8275625" y="4154800"/>
            <a:ext cx="594361" cy="653795"/>
          </a:xfrm>
          <a:prstGeom prst="rect">
            <a:avLst/>
          </a:prstGeom>
          <a:noFill/>
          <a:ln>
            <a:noFill/>
          </a:ln>
        </p:spPr>
      </p:pic>
      <p:sp>
        <p:nvSpPr>
          <p:cNvPr id="81" name="Google Shape;81;p17"/>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cxnSp>
        <p:nvCxnSpPr>
          <p:cNvPr id="82" name="Google Shape;82;p17"/>
          <p:cNvCxnSpPr/>
          <p:nvPr/>
        </p:nvCxnSpPr>
        <p:spPr>
          <a:xfrm>
            <a:off x="274320" y="4906455"/>
            <a:ext cx="8595600" cy="10200"/>
          </a:xfrm>
          <a:prstGeom prst="straightConnector1">
            <a:avLst/>
          </a:prstGeom>
          <a:noFill/>
          <a:ln cap="flat" cmpd="sng" w="9525">
            <a:solidFill>
              <a:srgbClr val="A9B7C0"/>
            </a:solidFill>
            <a:prstDash val="solid"/>
            <a:round/>
            <a:headEnd len="med" w="med" type="none"/>
            <a:tailEnd len="med" w="med" type="none"/>
          </a:ln>
        </p:spPr>
      </p:cxnSp>
      <p:sp>
        <p:nvSpPr>
          <p:cNvPr id="83" name="Google Shape;83;p17"/>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4" name="Google Shape;84;p17"/>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lvl1pPr lvl="0" rtl="0">
              <a:spcBef>
                <a:spcPts val="0"/>
              </a:spcBef>
              <a:spcAft>
                <a:spcPts val="0"/>
              </a:spcAft>
              <a:buNone/>
              <a:defRPr sz="1800">
                <a:latin typeface="Roboto"/>
                <a:ea typeface="Roboto"/>
                <a:cs typeface="Roboto"/>
                <a:sym typeface="Roboto"/>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85" name="Google Shape;85;p17"/>
          <p:cNvSpPr txBox="1"/>
          <p:nvPr>
            <p:ph idx="2" type="body"/>
          </p:nvPr>
        </p:nvSpPr>
        <p:spPr>
          <a:xfrm>
            <a:off x="175" y="1284250"/>
            <a:ext cx="9144000" cy="3199200"/>
          </a:xfrm>
          <a:prstGeom prst="rect">
            <a:avLst/>
          </a:prstGeom>
        </p:spPr>
        <p:txBody>
          <a:bodyPr anchorCtr="0" anchor="t" bIns="914400" lIns="457200" spcFirstLastPara="1" rIns="457200" wrap="square" tIns="0">
            <a:noAutofit/>
          </a:bodyPr>
          <a:lstStyle>
            <a:lvl1pPr indent="-342900" lvl="0" marL="457200" rtl="0">
              <a:spcBef>
                <a:spcPts val="0"/>
              </a:spcBef>
              <a:spcAft>
                <a:spcPts val="0"/>
              </a:spcAft>
              <a:buSzPts val="1800"/>
              <a:buFont typeface="Roboto"/>
              <a:buChar char="●"/>
              <a:defRPr>
                <a:latin typeface="Roboto"/>
                <a:ea typeface="Roboto"/>
                <a:cs typeface="Roboto"/>
                <a:sym typeface="Roboto"/>
              </a:defRPr>
            </a:lvl1pPr>
            <a:lvl2pPr indent="-317500" lvl="1" marL="914400" rtl="0">
              <a:spcBef>
                <a:spcPts val="800"/>
              </a:spcBef>
              <a:spcAft>
                <a:spcPts val="0"/>
              </a:spcAft>
              <a:buSzPts val="1400"/>
              <a:buFont typeface="Roboto"/>
              <a:buChar char="○"/>
              <a:defRPr>
                <a:latin typeface="Roboto"/>
                <a:ea typeface="Roboto"/>
                <a:cs typeface="Roboto"/>
                <a:sym typeface="Roboto"/>
              </a:defRPr>
            </a:lvl2pPr>
            <a:lvl3pPr indent="-317500" lvl="2" marL="1371600" rtl="0">
              <a:spcBef>
                <a:spcPts val="800"/>
              </a:spcBef>
              <a:spcAft>
                <a:spcPts val="0"/>
              </a:spcAft>
              <a:buSzPts val="1400"/>
              <a:buFont typeface="Roboto"/>
              <a:buChar char="■"/>
              <a:defRPr>
                <a:latin typeface="Roboto"/>
                <a:ea typeface="Roboto"/>
                <a:cs typeface="Roboto"/>
                <a:sym typeface="Roboto"/>
              </a:defRPr>
            </a:lvl3pPr>
            <a:lvl4pPr indent="-317500" lvl="3" marL="1828800" rtl="0">
              <a:spcBef>
                <a:spcPts val="800"/>
              </a:spcBef>
              <a:spcAft>
                <a:spcPts val="0"/>
              </a:spcAft>
              <a:buSzPts val="1400"/>
              <a:buFont typeface="Roboto"/>
              <a:buChar char="●"/>
              <a:defRPr>
                <a:latin typeface="Roboto"/>
                <a:ea typeface="Roboto"/>
                <a:cs typeface="Roboto"/>
                <a:sym typeface="Roboto"/>
              </a:defRPr>
            </a:lvl4pPr>
            <a:lvl5pPr indent="-317500" lvl="4" marL="2286000" rtl="0">
              <a:spcBef>
                <a:spcPts val="800"/>
              </a:spcBef>
              <a:spcAft>
                <a:spcPts val="0"/>
              </a:spcAft>
              <a:buSzPts val="1400"/>
              <a:buFont typeface="Roboto"/>
              <a:buChar char="○"/>
              <a:defRPr>
                <a:latin typeface="Roboto"/>
                <a:ea typeface="Roboto"/>
                <a:cs typeface="Roboto"/>
                <a:sym typeface="Roboto"/>
              </a:defRPr>
            </a:lvl5pPr>
            <a:lvl6pPr indent="-317500" lvl="5" marL="2743200" rtl="0">
              <a:spcBef>
                <a:spcPts val="800"/>
              </a:spcBef>
              <a:spcAft>
                <a:spcPts val="0"/>
              </a:spcAft>
              <a:buSzPts val="1400"/>
              <a:buFont typeface="Roboto"/>
              <a:buChar char="■"/>
              <a:defRPr>
                <a:latin typeface="Roboto"/>
                <a:ea typeface="Roboto"/>
                <a:cs typeface="Roboto"/>
                <a:sym typeface="Roboto"/>
              </a:defRPr>
            </a:lvl6pPr>
            <a:lvl7pPr indent="-317500" lvl="6" marL="3200400" rtl="0">
              <a:spcBef>
                <a:spcPts val="800"/>
              </a:spcBef>
              <a:spcAft>
                <a:spcPts val="0"/>
              </a:spcAft>
              <a:buSzPts val="1400"/>
              <a:buFont typeface="Roboto"/>
              <a:buChar char="●"/>
              <a:defRPr>
                <a:latin typeface="Roboto"/>
                <a:ea typeface="Roboto"/>
                <a:cs typeface="Roboto"/>
                <a:sym typeface="Roboto"/>
              </a:defRPr>
            </a:lvl7pPr>
            <a:lvl8pPr indent="-317500" lvl="7" marL="3657600" rtl="0">
              <a:spcBef>
                <a:spcPts val="800"/>
              </a:spcBef>
              <a:spcAft>
                <a:spcPts val="0"/>
              </a:spcAft>
              <a:buSzPts val="1400"/>
              <a:buFont typeface="Roboto"/>
              <a:buChar char="○"/>
              <a:defRPr>
                <a:latin typeface="Roboto"/>
                <a:ea typeface="Roboto"/>
                <a:cs typeface="Roboto"/>
                <a:sym typeface="Roboto"/>
              </a:defRPr>
            </a:lvl8pPr>
            <a:lvl9pPr indent="-317500" lvl="8" marL="4114800" rtl="0">
              <a:spcBef>
                <a:spcPts val="800"/>
              </a:spcBef>
              <a:spcAft>
                <a:spcPts val="800"/>
              </a:spcAft>
              <a:buSzPts val="1400"/>
              <a:buFont typeface="Roboto"/>
              <a:buChar char="■"/>
              <a:defRPr>
                <a:latin typeface="Roboto"/>
                <a:ea typeface="Roboto"/>
                <a:cs typeface="Roboto"/>
                <a:sym typeface="Roboto"/>
              </a:defRPr>
            </a:lvl9pPr>
          </a:lstStyle>
          <a:p/>
        </p:txBody>
      </p:sp>
      <p:cxnSp>
        <p:nvCxnSpPr>
          <p:cNvPr id="86" name="Google Shape;86;p17"/>
          <p:cNvCxnSpPr/>
          <p:nvPr/>
        </p:nvCxnSpPr>
        <p:spPr>
          <a:xfrm>
            <a:off x="274375" y="640080"/>
            <a:ext cx="8595600" cy="10200"/>
          </a:xfrm>
          <a:prstGeom prst="straightConnector1">
            <a:avLst/>
          </a:prstGeom>
          <a:noFill/>
          <a:ln cap="flat" cmpd="sng" w="9525">
            <a:solidFill>
              <a:schemeClr val="dk2"/>
            </a:solidFill>
            <a:prstDash val="solid"/>
            <a:round/>
            <a:headEnd len="med" w="med" type="none"/>
            <a:tailEnd len="med" w="med" type="none"/>
          </a:ln>
        </p:spPr>
      </p:cxnSp>
      <p:sp>
        <p:nvSpPr>
          <p:cNvPr id="87" name="Google Shape;87;p17"/>
          <p:cNvSpPr txBox="1"/>
          <p:nvPr>
            <p:ph idx="3" type="title"/>
          </p:nvPr>
        </p:nvSpPr>
        <p:spPr>
          <a:xfrm>
            <a:off x="-12300" y="4641650"/>
            <a:ext cx="9168600" cy="264900"/>
          </a:xfrm>
          <a:prstGeom prst="rect">
            <a:avLst/>
          </a:prstGeom>
        </p:spPr>
        <p:txBody>
          <a:bodyPr anchorCtr="0" anchor="t" bIns="0" lIns="1097275" spcFirstLastPara="1" rIns="1005825" wrap="square" tIns="9125">
            <a:noAutofit/>
          </a:bodyPr>
          <a:lstStyle>
            <a:lvl1pPr lvl="0" rtl="0" algn="r">
              <a:spcBef>
                <a:spcPts val="0"/>
              </a:spcBef>
              <a:spcAft>
                <a:spcPts val="0"/>
              </a:spcAft>
              <a:buNone/>
              <a:defRPr sz="10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8" name="Google Shape;88;p17"/>
          <p:cNvSpPr txBox="1"/>
          <p:nvPr>
            <p:ph idx="4" type="subTitle"/>
          </p:nvPr>
        </p:nvSpPr>
        <p:spPr>
          <a:xfrm>
            <a:off x="-12300" y="4916650"/>
            <a:ext cx="7971900" cy="226800"/>
          </a:xfrm>
          <a:prstGeom prst="rect">
            <a:avLst/>
          </a:prstGeom>
        </p:spPr>
        <p:txBody>
          <a:bodyPr anchorCtr="0" anchor="t" bIns="0" lIns="274300" spcFirstLastPara="1" rIns="0" wrap="square" tIns="45700">
            <a:noAutofit/>
          </a:bodyPr>
          <a:lstStyle>
            <a:lvl1pPr lvl="0" rtl="0">
              <a:spcBef>
                <a:spcPts val="0"/>
              </a:spcBef>
              <a:spcAft>
                <a:spcPts val="0"/>
              </a:spcAft>
              <a:buNone/>
              <a:defRPr sz="7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0. Review">
  <p:cSld name="CUSTOM_17_2_1_2_1">
    <p:spTree>
      <p:nvGrpSpPr>
        <p:cNvPr id="89" name="Shape 89"/>
        <p:cNvGrpSpPr/>
        <p:nvPr/>
      </p:nvGrpSpPr>
      <p:grpSpPr>
        <a:xfrm>
          <a:off x="0" y="0"/>
          <a:ext cx="0" cy="0"/>
          <a:chOff x="0" y="0"/>
          <a:chExt cx="0" cy="0"/>
        </a:xfrm>
      </p:grpSpPr>
      <p:pic>
        <p:nvPicPr>
          <p:cNvPr id="90" name="Google Shape;90;p18"/>
          <p:cNvPicPr preferRelativeResize="0"/>
          <p:nvPr/>
        </p:nvPicPr>
        <p:blipFill rotWithShape="1">
          <a:blip r:embed="rId2">
            <a:alphaModFix/>
          </a:blip>
          <a:srcRect b="2498" l="0" r="0" t="2489"/>
          <a:stretch/>
        </p:blipFill>
        <p:spPr>
          <a:xfrm>
            <a:off x="274320" y="274881"/>
            <a:ext cx="8595360" cy="4593742"/>
          </a:xfrm>
          <a:prstGeom prst="rect">
            <a:avLst/>
          </a:prstGeom>
          <a:noFill/>
          <a:ln>
            <a:noFill/>
          </a:ln>
        </p:spPr>
      </p:pic>
      <p:sp>
        <p:nvSpPr>
          <p:cNvPr id="91" name="Google Shape;91;p18"/>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92" name="Google Shape;92;p18"/>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lvl1pPr lvl="0" rtl="0">
              <a:spcBef>
                <a:spcPts val="0"/>
              </a:spcBef>
              <a:spcAft>
                <a:spcPts val="0"/>
              </a:spcAft>
              <a:buNone/>
              <a:defRPr sz="7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93" name="Google Shape;93;p18"/>
          <p:cNvSpPr txBox="1"/>
          <p:nvPr/>
        </p:nvSpPr>
        <p:spPr>
          <a:xfrm>
            <a:off x="274350" y="3947575"/>
            <a:ext cx="8595300" cy="79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latin typeface="Roboto"/>
                <a:ea typeface="Roboto"/>
                <a:cs typeface="Roboto"/>
                <a:sym typeface="Roboto"/>
              </a:rPr>
              <a:t>Let’s Review</a:t>
            </a:r>
            <a:endParaRPr b="1" sz="3600">
              <a:latin typeface="Roboto"/>
              <a:ea typeface="Roboto"/>
              <a:cs typeface="Roboto"/>
              <a:sym typeface="Roboto"/>
            </a:endParaRPr>
          </a:p>
        </p:txBody>
      </p:sp>
      <p:pic>
        <p:nvPicPr>
          <p:cNvPr id="94" name="Google Shape;94;p18"/>
          <p:cNvPicPr preferRelativeResize="0"/>
          <p:nvPr/>
        </p:nvPicPr>
        <p:blipFill>
          <a:blip r:embed="rId3">
            <a:alphaModFix/>
          </a:blip>
          <a:stretch>
            <a:fillRect/>
          </a:stretch>
        </p:blipFill>
        <p:spPr>
          <a:xfrm>
            <a:off x="2952775" y="674425"/>
            <a:ext cx="3478801" cy="3309449"/>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Instructor Demonstration">
  <p:cSld name="CUSTOM_2_3_1_1_1_1_1_2_1_2_1_2">
    <p:spTree>
      <p:nvGrpSpPr>
        <p:cNvPr id="95" name="Shape 95"/>
        <p:cNvGrpSpPr/>
        <p:nvPr/>
      </p:nvGrpSpPr>
      <p:grpSpPr>
        <a:xfrm>
          <a:off x="0" y="0"/>
          <a:ext cx="0" cy="0"/>
          <a:chOff x="0" y="0"/>
          <a:chExt cx="0" cy="0"/>
        </a:xfrm>
      </p:grpSpPr>
      <p:pic>
        <p:nvPicPr>
          <p:cNvPr id="96" name="Google Shape;96;p19"/>
          <p:cNvPicPr preferRelativeResize="0"/>
          <p:nvPr/>
        </p:nvPicPr>
        <p:blipFill rotWithShape="1">
          <a:blip r:embed="rId2">
            <a:alphaModFix/>
          </a:blip>
          <a:srcRect b="59" l="0" r="0" t="59"/>
          <a:stretch/>
        </p:blipFill>
        <p:spPr>
          <a:xfrm>
            <a:off x="274320" y="274881"/>
            <a:ext cx="8595360" cy="4593743"/>
          </a:xfrm>
          <a:prstGeom prst="rect">
            <a:avLst/>
          </a:prstGeom>
          <a:noFill/>
          <a:ln>
            <a:noFill/>
          </a:ln>
        </p:spPr>
      </p:pic>
      <p:sp>
        <p:nvSpPr>
          <p:cNvPr id="97" name="Google Shape;97;p19"/>
          <p:cNvSpPr/>
          <p:nvPr/>
        </p:nvSpPr>
        <p:spPr>
          <a:xfrm>
            <a:off x="-7350" y="0"/>
            <a:ext cx="9157800" cy="274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9"/>
          <p:cNvSpPr/>
          <p:nvPr/>
        </p:nvSpPr>
        <p:spPr>
          <a:xfrm>
            <a:off x="273900" y="3807100"/>
            <a:ext cx="8596200" cy="10620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9"/>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
        <p:nvSpPr>
          <p:cNvPr id="100" name="Google Shape;100;p19"/>
          <p:cNvSpPr txBox="1"/>
          <p:nvPr/>
        </p:nvSpPr>
        <p:spPr>
          <a:xfrm>
            <a:off x="242550" y="3895344"/>
            <a:ext cx="8907900" cy="427500"/>
          </a:xfrm>
          <a:prstGeom prst="rect">
            <a:avLst/>
          </a:prstGeom>
          <a:noFill/>
          <a:ln>
            <a:noFill/>
          </a:ln>
        </p:spPr>
        <p:txBody>
          <a:bodyPr anchorCtr="0" anchor="t" bIns="91425" lIns="0" spcFirstLastPara="1" rIns="914400" wrap="square" tIns="91425">
            <a:noAutofit/>
          </a:bodyPr>
          <a:lstStyle/>
          <a:p>
            <a:pPr indent="0" lvl="0" marL="0" rtl="0" algn="r">
              <a:spcBef>
                <a:spcPts val="0"/>
              </a:spcBef>
              <a:spcAft>
                <a:spcPts val="0"/>
              </a:spcAft>
              <a:buNone/>
            </a:pPr>
            <a:r>
              <a:rPr lang="en" sz="2700">
                <a:solidFill>
                  <a:srgbClr val="FFFFFF"/>
                </a:solidFill>
                <a:latin typeface="Roboto Light"/>
                <a:ea typeface="Roboto Light"/>
                <a:cs typeface="Roboto Light"/>
                <a:sym typeface="Roboto Light"/>
              </a:rPr>
              <a:t>Instructor Demonstration</a:t>
            </a:r>
            <a:endParaRPr sz="2700">
              <a:solidFill>
                <a:srgbClr val="FFFFFF"/>
              </a:solidFill>
              <a:latin typeface="Roboto Light"/>
              <a:ea typeface="Roboto Light"/>
              <a:cs typeface="Roboto Light"/>
              <a:sym typeface="Roboto Light"/>
            </a:endParaRPr>
          </a:p>
        </p:txBody>
      </p:sp>
      <p:sp>
        <p:nvSpPr>
          <p:cNvPr id="101" name="Google Shape;101;p19"/>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lvl1pPr lvl="0" rtl="0">
              <a:spcBef>
                <a:spcPts val="0"/>
              </a:spcBef>
              <a:spcAft>
                <a:spcPts val="0"/>
              </a:spcAft>
              <a:buNone/>
              <a:defRPr sz="7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pic>
        <p:nvPicPr>
          <p:cNvPr id="102" name="Google Shape;102;p19"/>
          <p:cNvPicPr preferRelativeResize="0"/>
          <p:nvPr/>
        </p:nvPicPr>
        <p:blipFill rotWithShape="1">
          <a:blip r:embed="rId3">
            <a:alphaModFix/>
          </a:blip>
          <a:srcRect b="0" l="0" r="0" t="0"/>
          <a:stretch/>
        </p:blipFill>
        <p:spPr>
          <a:xfrm>
            <a:off x="409963" y="-228600"/>
            <a:ext cx="8535272" cy="4064423"/>
          </a:xfrm>
          <a:prstGeom prst="rect">
            <a:avLst/>
          </a:prstGeom>
          <a:noFill/>
          <a:ln>
            <a:noFill/>
          </a:ln>
        </p:spPr>
      </p:pic>
      <p:sp>
        <p:nvSpPr>
          <p:cNvPr id="103" name="Google Shape;103;p19"/>
          <p:cNvSpPr txBox="1"/>
          <p:nvPr>
            <p:ph type="title"/>
          </p:nvPr>
        </p:nvSpPr>
        <p:spPr>
          <a:xfrm>
            <a:off x="-101100" y="4387000"/>
            <a:ext cx="9251400" cy="482100"/>
          </a:xfrm>
          <a:prstGeom prst="rect">
            <a:avLst/>
          </a:prstGeom>
        </p:spPr>
        <p:txBody>
          <a:bodyPr anchorCtr="0" anchor="t" bIns="0" lIns="457200" spcFirstLastPara="1" rIns="914400" wrap="square" tIns="9125">
            <a:noAutofit/>
          </a:bodyPr>
          <a:lstStyle>
            <a:lvl1pPr lvl="0" rtl="0" algn="r">
              <a:spcBef>
                <a:spcPts val="0"/>
              </a:spcBef>
              <a:spcAft>
                <a:spcPts val="0"/>
              </a:spcAft>
              <a:buNone/>
              <a:defRPr sz="1800">
                <a:solidFill>
                  <a:srgbClr val="FFFFFF"/>
                </a:solidFill>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5">
    <p:spTree>
      <p:nvGrpSpPr>
        <p:cNvPr id="104" name="Shape 104"/>
        <p:cNvGrpSpPr/>
        <p:nvPr/>
      </p:nvGrpSpPr>
      <p:grpSpPr>
        <a:xfrm>
          <a:off x="0" y="0"/>
          <a:ext cx="0" cy="0"/>
          <a:chOff x="0" y="0"/>
          <a:chExt cx="0" cy="0"/>
        </a:xfrm>
      </p:grpSpPr>
      <p:pic>
        <p:nvPicPr>
          <p:cNvPr id="105" name="Google Shape;105;p20"/>
          <p:cNvPicPr preferRelativeResize="0"/>
          <p:nvPr/>
        </p:nvPicPr>
        <p:blipFill>
          <a:blip r:embed="rId2">
            <a:alphaModFix/>
          </a:blip>
          <a:stretch>
            <a:fillRect/>
          </a:stretch>
        </p:blipFill>
        <p:spPr>
          <a:xfrm>
            <a:off x="1844424" y="592950"/>
            <a:ext cx="6841375" cy="4364250"/>
          </a:xfrm>
          <a:prstGeom prst="rect">
            <a:avLst/>
          </a:prstGeom>
          <a:noFill/>
          <a:ln>
            <a:noFill/>
          </a:ln>
        </p:spPr>
      </p:pic>
      <p:sp>
        <p:nvSpPr>
          <p:cNvPr id="106" name="Google Shape;106;p20"/>
          <p:cNvSpPr txBox="1"/>
          <p:nvPr/>
        </p:nvSpPr>
        <p:spPr>
          <a:xfrm>
            <a:off x="358900" y="592950"/>
            <a:ext cx="4603200" cy="7443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500">
                <a:latin typeface="Inconsolata"/>
                <a:ea typeface="Inconsolata"/>
                <a:cs typeface="Inconsolata"/>
                <a:sym typeface="Inconsolata"/>
              </a:rPr>
              <a:t>&lt;Time to Code&gt;</a:t>
            </a:r>
            <a:endParaRPr sz="4500">
              <a:latin typeface="Inconsolata"/>
              <a:ea typeface="Inconsolata"/>
              <a:cs typeface="Inconsolata"/>
              <a:sym typeface="Inconsolata"/>
            </a:endParaRPr>
          </a:p>
        </p:txBody>
      </p:sp>
      <p:sp>
        <p:nvSpPr>
          <p:cNvPr id="107" name="Google Shape;107;p20"/>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Only">
  <p:cSld name="CUSTOM_2_7_2">
    <p:spTree>
      <p:nvGrpSpPr>
        <p:cNvPr id="112" name="Shape 112"/>
        <p:cNvGrpSpPr/>
        <p:nvPr/>
      </p:nvGrpSpPr>
      <p:grpSpPr>
        <a:xfrm>
          <a:off x="0" y="0"/>
          <a:ext cx="0" cy="0"/>
          <a:chOff x="0" y="0"/>
          <a:chExt cx="0" cy="0"/>
        </a:xfrm>
      </p:grpSpPr>
      <p:sp>
        <p:nvSpPr>
          <p:cNvPr id="113" name="Google Shape;113;p22"/>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lvl1pPr lvl="0" algn="l">
              <a:lnSpc>
                <a:spcPct val="100000"/>
              </a:lnSpc>
              <a:spcBef>
                <a:spcPts val="0"/>
              </a:spcBef>
              <a:spcAft>
                <a:spcPts val="0"/>
              </a:spcAft>
              <a:buSzPts val="2800"/>
              <a:buNone/>
              <a:defRPr sz="2400">
                <a:latin typeface="Roboto Medium"/>
                <a:ea typeface="Roboto Medium"/>
                <a:cs typeface="Roboto Medium"/>
                <a:sym typeface="Roboto Medium"/>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4" name="Google Shape;114;p22"/>
          <p:cNvSpPr txBox="1"/>
          <p:nvPr>
            <p:ph idx="1" type="subTitle"/>
          </p:nvPr>
        </p:nvSpPr>
        <p:spPr>
          <a:xfrm>
            <a:off x="0" y="675975"/>
            <a:ext cx="9144000" cy="364800"/>
          </a:xfrm>
          <a:prstGeom prst="rect">
            <a:avLst/>
          </a:prstGeom>
          <a:noFill/>
          <a:ln>
            <a:noFill/>
          </a:ln>
        </p:spPr>
        <p:txBody>
          <a:bodyPr anchorCtr="0" anchor="t" bIns="0" lIns="457200" spcFirstLastPara="1" rIns="457200" wrap="square" tIns="91425">
            <a:noAutofit/>
          </a:bodyPr>
          <a:lstStyle>
            <a:lvl1pPr lvl="0" algn="l">
              <a:lnSpc>
                <a:spcPct val="115000"/>
              </a:lnSpc>
              <a:spcBef>
                <a:spcPts val="0"/>
              </a:spcBef>
              <a:spcAft>
                <a:spcPts val="0"/>
              </a:spcAft>
              <a:buSzPts val="1800"/>
              <a:buNone/>
              <a:defRPr sz="1800">
                <a:latin typeface="Roboto"/>
                <a:ea typeface="Roboto"/>
                <a:cs typeface="Roboto"/>
                <a:sym typeface="Roboto"/>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cxnSp>
        <p:nvCxnSpPr>
          <p:cNvPr id="115" name="Google Shape;115;p22"/>
          <p:cNvCxnSpPr/>
          <p:nvPr/>
        </p:nvCxnSpPr>
        <p:spPr>
          <a:xfrm>
            <a:off x="274375" y="640080"/>
            <a:ext cx="8595600" cy="10200"/>
          </a:xfrm>
          <a:prstGeom prst="straightConnector1">
            <a:avLst/>
          </a:prstGeom>
          <a:noFill/>
          <a:ln cap="flat" cmpd="sng" w="9525">
            <a:solidFill>
              <a:schemeClr val="dk2"/>
            </a:solidFill>
            <a:prstDash val="solid"/>
            <a:round/>
            <a:headEnd len="sm" w="sm" type="none"/>
            <a:tailEnd len="sm" w="sm" type="none"/>
          </a:ln>
        </p:spPr>
      </p:cxnSp>
      <p:sp>
        <p:nvSpPr>
          <p:cNvPr id="116" name="Google Shape;116;p22"/>
          <p:cNvSpPr txBox="1"/>
          <p:nvPr>
            <p:ph idx="12" type="sldNum"/>
          </p:nvPr>
        </p:nvSpPr>
        <p:spPr>
          <a:xfrm>
            <a:off x="8607775" y="4957200"/>
            <a:ext cx="261900" cy="105600"/>
          </a:xfrm>
          <a:prstGeom prst="rect">
            <a:avLst/>
          </a:prstGeom>
          <a:noFill/>
          <a:ln>
            <a:noFill/>
          </a:ln>
        </p:spPr>
        <p:txBody>
          <a:bodyPr anchorCtr="0" anchor="t" bIns="91425" lIns="0" spcFirstLastPara="1" rIns="0" wrap="square" tIns="0">
            <a:noAutofit/>
          </a:bodyPr>
          <a:lstStyle>
            <a:lvl1pPr indent="0" lvl="0" marL="0" marR="0" algn="r">
              <a:lnSpc>
                <a:spcPct val="100000"/>
              </a:lnSpc>
              <a:spcBef>
                <a:spcPts val="0"/>
              </a:spcBef>
              <a:spcAft>
                <a:spcPts val="0"/>
              </a:spcAft>
              <a:buClr>
                <a:srgbClr val="000000"/>
              </a:buClr>
              <a:buSzPts val="600"/>
              <a:buFont typeface="Arial"/>
              <a:buNone/>
              <a:defRPr b="0" i="0" sz="600" u="none" cap="none" strike="noStrike">
                <a:solidFill>
                  <a:srgbClr val="000000"/>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600"/>
              <a:buFont typeface="Arial"/>
              <a:buNone/>
              <a:defRPr b="0" i="0" sz="600" u="none" cap="none" strike="noStrike">
                <a:solidFill>
                  <a:srgbClr val="000000"/>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600"/>
              <a:buFont typeface="Arial"/>
              <a:buNone/>
              <a:defRPr b="0" i="0" sz="600" u="none" cap="none" strike="noStrike">
                <a:solidFill>
                  <a:srgbClr val="000000"/>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600"/>
              <a:buFont typeface="Arial"/>
              <a:buNone/>
              <a:defRPr b="0" i="0" sz="600" u="none" cap="none" strike="noStrike">
                <a:solidFill>
                  <a:srgbClr val="000000"/>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600"/>
              <a:buFont typeface="Arial"/>
              <a:buNone/>
              <a:defRPr b="0" i="0" sz="600" u="none" cap="none" strike="noStrike">
                <a:solidFill>
                  <a:srgbClr val="000000"/>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600"/>
              <a:buFont typeface="Arial"/>
              <a:buNone/>
              <a:defRPr b="0" i="0" sz="600" u="none" cap="none" strike="noStrike">
                <a:solidFill>
                  <a:srgbClr val="000000"/>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600"/>
              <a:buFont typeface="Arial"/>
              <a:buNone/>
              <a:defRPr b="0" i="0" sz="600" u="none" cap="none" strike="noStrike">
                <a:solidFill>
                  <a:srgbClr val="000000"/>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600"/>
              <a:buFont typeface="Arial"/>
              <a:buNone/>
              <a:defRPr b="0" i="0" sz="600" u="none" cap="none" strike="noStrike">
                <a:solidFill>
                  <a:srgbClr val="000000"/>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600"/>
              <a:buFont typeface="Arial"/>
              <a:buNone/>
              <a:defRPr b="0" i="0" sz="6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117" name="Google Shape;117;p22"/>
          <p:cNvCxnSpPr/>
          <p:nvPr/>
        </p:nvCxnSpPr>
        <p:spPr>
          <a:xfrm>
            <a:off x="274320" y="4906455"/>
            <a:ext cx="8595600" cy="10200"/>
          </a:xfrm>
          <a:prstGeom prst="straightConnector1">
            <a:avLst/>
          </a:prstGeom>
          <a:noFill/>
          <a:ln cap="flat" cmpd="sng" w="9525">
            <a:solidFill>
              <a:srgbClr val="A9B7C0"/>
            </a:solidFill>
            <a:prstDash val="solid"/>
            <a:round/>
            <a:headEnd len="sm" w="sm" type="none"/>
            <a:tailEnd len="sm" w="sm" type="none"/>
          </a:ln>
        </p:spPr>
      </p:cxnSp>
      <p:sp>
        <p:nvSpPr>
          <p:cNvPr id="118" name="Google Shape;118;p22"/>
          <p:cNvSpPr txBox="1"/>
          <p:nvPr>
            <p:ph idx="2" type="subTitle"/>
          </p:nvPr>
        </p:nvSpPr>
        <p:spPr>
          <a:xfrm>
            <a:off x="-12300" y="4916650"/>
            <a:ext cx="7971900" cy="226800"/>
          </a:xfrm>
          <a:prstGeom prst="rect">
            <a:avLst/>
          </a:prstGeom>
          <a:noFill/>
          <a:ln>
            <a:noFill/>
          </a:ln>
        </p:spPr>
        <p:txBody>
          <a:bodyPr anchorCtr="0" anchor="t" bIns="0" lIns="274300" spcFirstLastPara="1" rIns="0" wrap="square" tIns="45700">
            <a:noAutofit/>
          </a:bodyPr>
          <a:lstStyle>
            <a:lvl1pPr lvl="0" algn="l">
              <a:lnSpc>
                <a:spcPct val="115000"/>
              </a:lnSpc>
              <a:spcBef>
                <a:spcPts val="0"/>
              </a:spcBef>
              <a:spcAft>
                <a:spcPts val="0"/>
              </a:spcAft>
              <a:buSzPts val="1800"/>
              <a:buNone/>
              <a:defRPr sz="700"/>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19" name="Google Shape;119;p22"/>
          <p:cNvSpPr txBox="1"/>
          <p:nvPr>
            <p:ph idx="3" type="body"/>
          </p:nvPr>
        </p:nvSpPr>
        <p:spPr>
          <a:xfrm>
            <a:off x="175" y="1284250"/>
            <a:ext cx="9144000" cy="3622200"/>
          </a:xfrm>
          <a:prstGeom prst="rect">
            <a:avLst/>
          </a:prstGeom>
          <a:noFill/>
          <a:ln>
            <a:noFill/>
          </a:ln>
        </p:spPr>
        <p:txBody>
          <a:bodyPr anchorCtr="0" anchor="t" bIns="914400" lIns="457200" spcFirstLastPara="1" rIns="457200" wrap="square" tIns="0">
            <a:noAutofit/>
          </a:bodyPr>
          <a:lstStyle>
            <a:lvl1pPr indent="-342900" lvl="0" marL="457200" algn="l">
              <a:lnSpc>
                <a:spcPct val="115000"/>
              </a:lnSpc>
              <a:spcBef>
                <a:spcPts val="0"/>
              </a:spcBef>
              <a:spcAft>
                <a:spcPts val="0"/>
              </a:spcAft>
              <a:buSzPts val="1800"/>
              <a:buFont typeface="Roboto"/>
              <a:buChar char="●"/>
              <a:defRPr>
                <a:latin typeface="Roboto"/>
                <a:ea typeface="Roboto"/>
                <a:cs typeface="Roboto"/>
                <a:sym typeface="Roboto"/>
              </a:defRPr>
            </a:lvl1pPr>
            <a:lvl2pPr indent="-317500" lvl="1" marL="914400" algn="l">
              <a:lnSpc>
                <a:spcPct val="115000"/>
              </a:lnSpc>
              <a:spcBef>
                <a:spcPts val="800"/>
              </a:spcBef>
              <a:spcAft>
                <a:spcPts val="0"/>
              </a:spcAft>
              <a:buSzPts val="1400"/>
              <a:buFont typeface="Roboto"/>
              <a:buChar char="○"/>
              <a:defRPr>
                <a:latin typeface="Roboto"/>
                <a:ea typeface="Roboto"/>
                <a:cs typeface="Roboto"/>
                <a:sym typeface="Roboto"/>
              </a:defRPr>
            </a:lvl2pPr>
            <a:lvl3pPr indent="-317500" lvl="2" marL="1371600" algn="l">
              <a:lnSpc>
                <a:spcPct val="115000"/>
              </a:lnSpc>
              <a:spcBef>
                <a:spcPts val="800"/>
              </a:spcBef>
              <a:spcAft>
                <a:spcPts val="0"/>
              </a:spcAft>
              <a:buSzPts val="1400"/>
              <a:buFont typeface="Roboto"/>
              <a:buChar char="■"/>
              <a:defRPr>
                <a:latin typeface="Roboto"/>
                <a:ea typeface="Roboto"/>
                <a:cs typeface="Roboto"/>
                <a:sym typeface="Roboto"/>
              </a:defRPr>
            </a:lvl3pPr>
            <a:lvl4pPr indent="-317500" lvl="3" marL="1828800" algn="l">
              <a:lnSpc>
                <a:spcPct val="115000"/>
              </a:lnSpc>
              <a:spcBef>
                <a:spcPts val="800"/>
              </a:spcBef>
              <a:spcAft>
                <a:spcPts val="0"/>
              </a:spcAft>
              <a:buSzPts val="1400"/>
              <a:buFont typeface="Roboto"/>
              <a:buChar char="●"/>
              <a:defRPr>
                <a:latin typeface="Roboto"/>
                <a:ea typeface="Roboto"/>
                <a:cs typeface="Roboto"/>
                <a:sym typeface="Roboto"/>
              </a:defRPr>
            </a:lvl4pPr>
            <a:lvl5pPr indent="-317500" lvl="4" marL="2286000" algn="l">
              <a:lnSpc>
                <a:spcPct val="115000"/>
              </a:lnSpc>
              <a:spcBef>
                <a:spcPts val="800"/>
              </a:spcBef>
              <a:spcAft>
                <a:spcPts val="0"/>
              </a:spcAft>
              <a:buSzPts val="1400"/>
              <a:buFont typeface="Roboto"/>
              <a:buChar char="○"/>
              <a:defRPr>
                <a:latin typeface="Roboto"/>
                <a:ea typeface="Roboto"/>
                <a:cs typeface="Roboto"/>
                <a:sym typeface="Roboto"/>
              </a:defRPr>
            </a:lvl5pPr>
            <a:lvl6pPr indent="-317500" lvl="5" marL="2743200" algn="l">
              <a:lnSpc>
                <a:spcPct val="115000"/>
              </a:lnSpc>
              <a:spcBef>
                <a:spcPts val="800"/>
              </a:spcBef>
              <a:spcAft>
                <a:spcPts val="0"/>
              </a:spcAft>
              <a:buSzPts val="1400"/>
              <a:buFont typeface="Roboto"/>
              <a:buChar char="■"/>
              <a:defRPr>
                <a:latin typeface="Roboto"/>
                <a:ea typeface="Roboto"/>
                <a:cs typeface="Roboto"/>
                <a:sym typeface="Roboto"/>
              </a:defRPr>
            </a:lvl6pPr>
            <a:lvl7pPr indent="-317500" lvl="6" marL="3200400" algn="l">
              <a:lnSpc>
                <a:spcPct val="115000"/>
              </a:lnSpc>
              <a:spcBef>
                <a:spcPts val="800"/>
              </a:spcBef>
              <a:spcAft>
                <a:spcPts val="0"/>
              </a:spcAft>
              <a:buSzPts val="1400"/>
              <a:buFont typeface="Roboto"/>
              <a:buChar char="●"/>
              <a:defRPr>
                <a:latin typeface="Roboto"/>
                <a:ea typeface="Roboto"/>
                <a:cs typeface="Roboto"/>
                <a:sym typeface="Roboto"/>
              </a:defRPr>
            </a:lvl7pPr>
            <a:lvl8pPr indent="-317500" lvl="7" marL="3657600" algn="l">
              <a:lnSpc>
                <a:spcPct val="115000"/>
              </a:lnSpc>
              <a:spcBef>
                <a:spcPts val="800"/>
              </a:spcBef>
              <a:spcAft>
                <a:spcPts val="0"/>
              </a:spcAft>
              <a:buSzPts val="1400"/>
              <a:buFont typeface="Roboto"/>
              <a:buChar char="○"/>
              <a:defRPr>
                <a:latin typeface="Roboto"/>
                <a:ea typeface="Roboto"/>
                <a:cs typeface="Roboto"/>
                <a:sym typeface="Roboto"/>
              </a:defRPr>
            </a:lvl8pPr>
            <a:lvl9pPr indent="-317500" lvl="8" marL="4114800" algn="l">
              <a:lnSpc>
                <a:spcPct val="115000"/>
              </a:lnSpc>
              <a:spcBef>
                <a:spcPts val="800"/>
              </a:spcBef>
              <a:spcAft>
                <a:spcPts val="800"/>
              </a:spcAft>
              <a:buSzPts val="1400"/>
              <a:buFont typeface="Roboto"/>
              <a:buChar char="■"/>
              <a:defRPr>
                <a:latin typeface="Roboto"/>
                <a:ea typeface="Roboto"/>
                <a:cs typeface="Roboto"/>
                <a:sym typeface="Roboto"/>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0" name="Shape 120"/>
        <p:cNvGrpSpPr/>
        <p:nvPr/>
      </p:nvGrpSpPr>
      <p:grpSpPr>
        <a:xfrm>
          <a:off x="0" y="0"/>
          <a:ext cx="0" cy="0"/>
          <a:chOff x="0" y="0"/>
          <a:chExt cx="0" cy="0"/>
        </a:xfrm>
      </p:grpSpPr>
      <p:sp>
        <p:nvSpPr>
          <p:cNvPr id="121" name="Google Shape;121;p2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22" name="Google Shape;122;p2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3" name="Google Shape;123;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6" name="Google Shape;126;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7" name="Shape 127"/>
        <p:cNvGrpSpPr/>
        <p:nvPr/>
      </p:nvGrpSpPr>
      <p:grpSpPr>
        <a:xfrm>
          <a:off x="0" y="0"/>
          <a:ext cx="0" cy="0"/>
          <a:chOff x="0" y="0"/>
          <a:chExt cx="0" cy="0"/>
        </a:xfrm>
      </p:grpSpPr>
      <p:sp>
        <p:nvSpPr>
          <p:cNvPr id="128" name="Google Shape;128;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9" name="Google Shape;129;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30" name="Google Shape;130;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1" name="Shape 131"/>
        <p:cNvGrpSpPr/>
        <p:nvPr/>
      </p:nvGrpSpPr>
      <p:grpSpPr>
        <a:xfrm>
          <a:off x="0" y="0"/>
          <a:ext cx="0" cy="0"/>
          <a:chOff x="0" y="0"/>
          <a:chExt cx="0" cy="0"/>
        </a:xfrm>
      </p:grpSpPr>
      <p:sp>
        <p:nvSpPr>
          <p:cNvPr id="132" name="Google Shape;132;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3" name="Google Shape;133;p2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34" name="Google Shape;134;p2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35" name="Google Shape;135;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6" name="Shape 136"/>
        <p:cNvGrpSpPr/>
        <p:nvPr/>
      </p:nvGrpSpPr>
      <p:grpSpPr>
        <a:xfrm>
          <a:off x="0" y="0"/>
          <a:ext cx="0" cy="0"/>
          <a:chOff x="0" y="0"/>
          <a:chExt cx="0" cy="0"/>
        </a:xfrm>
      </p:grpSpPr>
      <p:sp>
        <p:nvSpPr>
          <p:cNvPr id="137" name="Google Shape;137;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8" name="Google Shape;138;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9" name="Shape 139"/>
        <p:cNvGrpSpPr/>
        <p:nvPr/>
      </p:nvGrpSpPr>
      <p:grpSpPr>
        <a:xfrm>
          <a:off x="0" y="0"/>
          <a:ext cx="0" cy="0"/>
          <a:chOff x="0" y="0"/>
          <a:chExt cx="0" cy="0"/>
        </a:xfrm>
      </p:grpSpPr>
      <p:sp>
        <p:nvSpPr>
          <p:cNvPr id="140" name="Google Shape;140;p2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41" name="Google Shape;141;p2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42" name="Google Shape;142;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3" name="Shape 143"/>
        <p:cNvGrpSpPr/>
        <p:nvPr/>
      </p:nvGrpSpPr>
      <p:grpSpPr>
        <a:xfrm>
          <a:off x="0" y="0"/>
          <a:ext cx="0" cy="0"/>
          <a:chOff x="0" y="0"/>
          <a:chExt cx="0" cy="0"/>
        </a:xfrm>
      </p:grpSpPr>
      <p:sp>
        <p:nvSpPr>
          <p:cNvPr id="144" name="Google Shape;144;p2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45" name="Google Shape;145;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6" name="Shape 146"/>
        <p:cNvGrpSpPr/>
        <p:nvPr/>
      </p:nvGrpSpPr>
      <p:grpSpPr>
        <a:xfrm>
          <a:off x="0" y="0"/>
          <a:ext cx="0" cy="0"/>
          <a:chOff x="0" y="0"/>
          <a:chExt cx="0" cy="0"/>
        </a:xfrm>
      </p:grpSpPr>
      <p:sp>
        <p:nvSpPr>
          <p:cNvPr id="147" name="Google Shape;147;p3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3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49" name="Google Shape;149;p3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50" name="Google Shape;150;p3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51" name="Google Shape;151;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2" name="Shape 152"/>
        <p:cNvGrpSpPr/>
        <p:nvPr/>
      </p:nvGrpSpPr>
      <p:grpSpPr>
        <a:xfrm>
          <a:off x="0" y="0"/>
          <a:ext cx="0" cy="0"/>
          <a:chOff x="0" y="0"/>
          <a:chExt cx="0" cy="0"/>
        </a:xfrm>
      </p:grpSpPr>
      <p:sp>
        <p:nvSpPr>
          <p:cNvPr id="153" name="Google Shape;153;p3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154" name="Google Shape;154;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5" name="Shape 155"/>
        <p:cNvGrpSpPr/>
        <p:nvPr/>
      </p:nvGrpSpPr>
      <p:grpSpPr>
        <a:xfrm>
          <a:off x="0" y="0"/>
          <a:ext cx="0" cy="0"/>
          <a:chOff x="0" y="0"/>
          <a:chExt cx="0" cy="0"/>
        </a:xfrm>
      </p:grpSpPr>
      <p:sp>
        <p:nvSpPr>
          <p:cNvPr id="156" name="Google Shape;156;p3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57" name="Google Shape;157;p3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58" name="Google Shape;158;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9" name="Shape 159"/>
        <p:cNvGrpSpPr/>
        <p:nvPr/>
      </p:nvGrpSpPr>
      <p:grpSpPr>
        <a:xfrm>
          <a:off x="0" y="0"/>
          <a:ext cx="0" cy="0"/>
          <a:chOff x="0" y="0"/>
          <a:chExt cx="0" cy="0"/>
        </a:xfrm>
      </p:grpSpPr>
      <p:sp>
        <p:nvSpPr>
          <p:cNvPr id="160" name="Google Shape;160;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3.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0.xml"/><Relationship Id="rId10" Type="http://schemas.openxmlformats.org/officeDocument/2006/relationships/slideLayout" Target="../slideLayouts/slideLayout29.xml"/><Relationship Id="rId13" Type="http://schemas.openxmlformats.org/officeDocument/2006/relationships/theme" Target="../theme/theme2.xml"/><Relationship Id="rId12" Type="http://schemas.openxmlformats.org/officeDocument/2006/relationships/slideLayout" Target="../slideLayouts/slideLayout31.xml"/><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slideLayout" Target="../slideLayouts/slideLayout22.xml"/><Relationship Id="rId4" Type="http://schemas.openxmlformats.org/officeDocument/2006/relationships/slideLayout" Target="../slideLayouts/slideLayout23.xml"/><Relationship Id="rId9" Type="http://schemas.openxmlformats.org/officeDocument/2006/relationships/slideLayout" Target="../slideLayouts/slideLayout28.xml"/><Relationship Id="rId5" Type="http://schemas.openxmlformats.org/officeDocument/2006/relationships/slideLayout" Target="../slideLayouts/slideLayout24.xml"/><Relationship Id="rId6" Type="http://schemas.openxmlformats.org/officeDocument/2006/relationships/slideLayout" Target="../slideLayouts/slideLayout25.xml"/><Relationship Id="rId7" Type="http://schemas.openxmlformats.org/officeDocument/2006/relationships/slideLayout" Target="../slideLayouts/slideLayout26.xml"/><Relationship Id="rId8"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mc:AlternateContent>
    <mc:Choice Requires="p14">
      <p:transition p14:dur="4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10" name="Google Shape;110;p2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11" name="Google Shape;111;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Lst>
  <mc:AlternateContent>
    <mc:Choice Requires="p14">
      <p:transition p14:dur="400">
        <p:fade thruBlk="1"/>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5.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6.png"/><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6.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4"/>
          <p:cNvSpPr txBox="1"/>
          <p:nvPr>
            <p:ph type="title"/>
          </p:nvPr>
        </p:nvSpPr>
        <p:spPr>
          <a:xfrm>
            <a:off x="-12300" y="0"/>
            <a:ext cx="9168600" cy="533700"/>
          </a:xfrm>
          <a:prstGeom prst="rect">
            <a:avLst/>
          </a:prstGeom>
          <a:noFill/>
          <a:ln>
            <a:noFill/>
          </a:ln>
        </p:spPr>
        <p:txBody>
          <a:bodyPr anchorCtr="0" anchor="t" bIns="91425" lIns="457200" spcFirstLastPara="1" rIns="274300" wrap="square" tIns="182875">
            <a:noAutofit/>
          </a:bodyPr>
          <a:lstStyle/>
          <a:p>
            <a:pPr indent="0" lvl="0" marL="0" rtl="0" algn="l">
              <a:lnSpc>
                <a:spcPct val="100000"/>
              </a:lnSpc>
              <a:spcBef>
                <a:spcPts val="0"/>
              </a:spcBef>
              <a:spcAft>
                <a:spcPts val="0"/>
              </a:spcAft>
              <a:buSzPts val="2800"/>
              <a:buNone/>
            </a:pPr>
            <a:r>
              <a:rPr lang="en">
                <a:solidFill>
                  <a:schemeClr val="dk1"/>
                </a:solidFill>
              </a:rPr>
              <a:t>The Big Picture</a:t>
            </a:r>
            <a:endParaRPr/>
          </a:p>
        </p:txBody>
      </p:sp>
      <p:pic>
        <p:nvPicPr>
          <p:cNvPr id="166" name="Google Shape;166;p34"/>
          <p:cNvPicPr preferRelativeResize="0"/>
          <p:nvPr/>
        </p:nvPicPr>
        <p:blipFill>
          <a:blip r:embed="rId3">
            <a:alphaModFix/>
          </a:blip>
          <a:stretch>
            <a:fillRect/>
          </a:stretch>
        </p:blipFill>
        <p:spPr>
          <a:xfrm>
            <a:off x="0" y="1922169"/>
            <a:ext cx="9144001" cy="1910813"/>
          </a:xfrm>
          <a:prstGeom prst="rect">
            <a:avLst/>
          </a:prstGeom>
          <a:noFill/>
          <a:ln>
            <a:noFill/>
          </a:ln>
        </p:spPr>
      </p:pic>
      <p:sp>
        <p:nvSpPr>
          <p:cNvPr id="167" name="Google Shape;167;p34"/>
          <p:cNvSpPr/>
          <p:nvPr/>
        </p:nvSpPr>
        <p:spPr>
          <a:xfrm>
            <a:off x="33352" y="3044325"/>
            <a:ext cx="1745400" cy="1745400"/>
          </a:xfrm>
          <a:prstGeom prst="ellipse">
            <a:avLst/>
          </a:prstGeom>
          <a:gradFill>
            <a:gsLst>
              <a:gs pos="0">
                <a:srgbClr val="FFC982"/>
              </a:gs>
              <a:gs pos="100000">
                <a:srgbClr val="F58F09"/>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4"/>
          <p:cNvSpPr/>
          <p:nvPr/>
        </p:nvSpPr>
        <p:spPr>
          <a:xfrm>
            <a:off x="152984" y="3164012"/>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4"/>
          <p:cNvSpPr txBox="1"/>
          <p:nvPr/>
        </p:nvSpPr>
        <p:spPr>
          <a:xfrm>
            <a:off x="180975" y="3519275"/>
            <a:ext cx="1473600" cy="795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rgbClr val="000000"/>
              </a:buClr>
              <a:buSzPts val="1100"/>
              <a:buFont typeface="Arial"/>
              <a:buNone/>
            </a:pPr>
            <a:r>
              <a:rPr b="1" lang="en" sz="1000">
                <a:latin typeface="Roboto"/>
                <a:ea typeface="Roboto"/>
                <a:cs typeface="Roboto"/>
                <a:sym typeface="Roboto"/>
              </a:rPr>
              <a:t>Excel Unit</a:t>
            </a:r>
            <a:endParaRPr b="1" sz="1000">
              <a:latin typeface="Roboto"/>
              <a:ea typeface="Roboto"/>
              <a:cs typeface="Roboto"/>
              <a:sym typeface="Roboto"/>
            </a:endParaRPr>
          </a:p>
          <a:p>
            <a:pPr indent="0" lvl="0" marL="0" rtl="0" algn="ctr">
              <a:lnSpc>
                <a:spcPct val="100000"/>
              </a:lnSpc>
              <a:spcBef>
                <a:spcPts val="200"/>
              </a:spcBef>
              <a:spcAft>
                <a:spcPts val="0"/>
              </a:spcAft>
              <a:buClr>
                <a:srgbClr val="000000"/>
              </a:buClr>
              <a:buSzPts val="1100"/>
              <a:buFont typeface="Arial"/>
              <a:buNone/>
            </a:pPr>
            <a:r>
              <a:rPr lang="en" sz="1000">
                <a:latin typeface="Roboto"/>
                <a:ea typeface="Roboto"/>
                <a:cs typeface="Roboto"/>
                <a:sym typeface="Roboto"/>
              </a:rPr>
              <a:t>Excel</a:t>
            </a:r>
            <a:endParaRPr sz="1000">
              <a:latin typeface="Roboto"/>
              <a:ea typeface="Roboto"/>
              <a:cs typeface="Roboto"/>
              <a:sym typeface="Roboto"/>
            </a:endParaRPr>
          </a:p>
          <a:p>
            <a:pPr indent="0" lvl="0" marL="0" rtl="0" algn="ctr">
              <a:lnSpc>
                <a:spcPct val="100000"/>
              </a:lnSpc>
              <a:spcBef>
                <a:spcPts val="200"/>
              </a:spcBef>
              <a:spcAft>
                <a:spcPts val="0"/>
              </a:spcAft>
              <a:buClr>
                <a:srgbClr val="000000"/>
              </a:buClr>
              <a:buSzPts val="1100"/>
              <a:buFont typeface="Arial"/>
              <a:buNone/>
            </a:pPr>
            <a:r>
              <a:rPr lang="en" sz="1000">
                <a:latin typeface="Roboto"/>
                <a:ea typeface="Roboto"/>
                <a:cs typeface="Roboto"/>
                <a:sym typeface="Roboto"/>
              </a:rPr>
              <a:t>VBA</a:t>
            </a:r>
            <a:endParaRPr sz="1000">
              <a:latin typeface="Roboto"/>
              <a:ea typeface="Roboto"/>
              <a:cs typeface="Roboto"/>
              <a:sym typeface="Roboto"/>
            </a:endParaRPr>
          </a:p>
          <a:p>
            <a:pPr indent="0" lvl="0" marL="0" rtl="0" algn="ctr">
              <a:lnSpc>
                <a:spcPct val="100000"/>
              </a:lnSpc>
              <a:spcBef>
                <a:spcPts val="200"/>
              </a:spcBef>
              <a:spcAft>
                <a:spcPts val="200"/>
              </a:spcAft>
              <a:buClr>
                <a:srgbClr val="000000"/>
              </a:buClr>
              <a:buSzPts val="1100"/>
              <a:buFont typeface="Arial"/>
              <a:buNone/>
            </a:pPr>
            <a:r>
              <a:rPr b="1" i="1" lang="en" sz="1000">
                <a:solidFill>
                  <a:schemeClr val="accent1"/>
                </a:solidFill>
                <a:latin typeface="Roboto"/>
                <a:ea typeface="Roboto"/>
                <a:cs typeface="Roboto"/>
                <a:sym typeface="Roboto"/>
              </a:rPr>
              <a:t>Unit Assessment</a:t>
            </a:r>
            <a:endParaRPr b="1" i="1" sz="1000">
              <a:solidFill>
                <a:schemeClr val="accent1"/>
              </a:solidFill>
              <a:latin typeface="Roboto"/>
              <a:ea typeface="Roboto"/>
              <a:cs typeface="Roboto"/>
              <a:sym typeface="Roboto"/>
            </a:endParaRPr>
          </a:p>
        </p:txBody>
      </p:sp>
      <p:cxnSp>
        <p:nvCxnSpPr>
          <p:cNvPr id="170" name="Google Shape;170;p34"/>
          <p:cNvCxnSpPr/>
          <p:nvPr/>
        </p:nvCxnSpPr>
        <p:spPr>
          <a:xfrm>
            <a:off x="896112" y="1981774"/>
            <a:ext cx="0" cy="1486800"/>
          </a:xfrm>
          <a:prstGeom prst="straightConnector1">
            <a:avLst/>
          </a:prstGeom>
          <a:noFill/>
          <a:ln cap="flat" cmpd="sng" w="19050">
            <a:solidFill>
              <a:srgbClr val="FFAB40"/>
            </a:solidFill>
            <a:prstDash val="solid"/>
            <a:round/>
            <a:headEnd len="med" w="med" type="none"/>
            <a:tailEnd len="med" w="med" type="oval"/>
          </a:ln>
        </p:spPr>
      </p:cxnSp>
      <p:grpSp>
        <p:nvGrpSpPr>
          <p:cNvPr id="171" name="Google Shape;171;p34"/>
          <p:cNvGrpSpPr/>
          <p:nvPr/>
        </p:nvGrpSpPr>
        <p:grpSpPr>
          <a:xfrm>
            <a:off x="666425" y="1684475"/>
            <a:ext cx="470100" cy="739050"/>
            <a:chOff x="1550100" y="1133325"/>
            <a:chExt cx="470100" cy="739050"/>
          </a:xfrm>
        </p:grpSpPr>
        <p:sp>
          <p:nvSpPr>
            <p:cNvPr id="172" name="Google Shape;172;p34"/>
            <p:cNvSpPr/>
            <p:nvPr/>
          </p:nvSpPr>
          <p:spPr>
            <a:xfrm flipH="1" rot="10800000">
              <a:off x="1566875" y="1461975"/>
              <a:ext cx="428700" cy="410400"/>
            </a:xfrm>
            <a:prstGeom prst="triangle">
              <a:avLst>
                <a:gd fmla="val 50000" name="adj"/>
              </a:avLst>
            </a:pr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4"/>
            <p:cNvSpPr/>
            <p:nvPr/>
          </p:nvSpPr>
          <p:spPr>
            <a:xfrm>
              <a:off x="1550100" y="1133325"/>
              <a:ext cx="470100" cy="470100"/>
            </a:xfrm>
            <a:prstGeom prst="ellipse">
              <a:avLst/>
            </a:pr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4"/>
            <p:cNvSpPr/>
            <p:nvPr/>
          </p:nvSpPr>
          <p:spPr>
            <a:xfrm>
              <a:off x="1617147" y="1200374"/>
              <a:ext cx="336000" cy="336000"/>
            </a:xfrm>
            <a:prstGeom prst="ellipse">
              <a:avLst/>
            </a:prstGeom>
            <a:solidFill>
              <a:srgbClr val="FFFFFF"/>
            </a:solid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t>01</a:t>
              </a:r>
              <a:endParaRPr/>
            </a:p>
          </p:txBody>
        </p:sp>
      </p:grpSp>
      <p:sp>
        <p:nvSpPr>
          <p:cNvPr id="175" name="Google Shape;175;p34"/>
          <p:cNvSpPr/>
          <p:nvPr/>
        </p:nvSpPr>
        <p:spPr>
          <a:xfrm>
            <a:off x="1489152" y="78382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4"/>
          <p:cNvSpPr/>
          <p:nvPr/>
        </p:nvSpPr>
        <p:spPr>
          <a:xfrm>
            <a:off x="1608709" y="903387"/>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Clr>
                <a:schemeClr val="dk1"/>
              </a:buClr>
              <a:buSzPts val="1100"/>
              <a:buFont typeface="Arial"/>
              <a:buNone/>
            </a:pPr>
            <a:r>
              <a:rPr b="1" lang="en" sz="1000">
                <a:solidFill>
                  <a:schemeClr val="accent3"/>
                </a:solidFill>
                <a:latin typeface="Roboto"/>
                <a:ea typeface="Roboto"/>
                <a:cs typeface="Roboto"/>
                <a:sym typeface="Roboto"/>
              </a:rPr>
              <a:t>Python Unit</a:t>
            </a:r>
            <a:endParaRPr b="1"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Python</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Pandas</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Matplotlib</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APIs</a:t>
            </a:r>
            <a:endParaRPr sz="1000">
              <a:solidFill>
                <a:schemeClr val="accent3"/>
              </a:solidFill>
              <a:latin typeface="Roboto"/>
              <a:ea typeface="Roboto"/>
              <a:cs typeface="Roboto"/>
              <a:sym typeface="Roboto"/>
            </a:endParaRPr>
          </a:p>
          <a:p>
            <a:pPr indent="0" lvl="0" marL="0" rtl="0" algn="ctr">
              <a:spcBef>
                <a:spcPts val="200"/>
              </a:spcBef>
              <a:spcAft>
                <a:spcPts val="200"/>
              </a:spcAft>
              <a:buNone/>
            </a:pPr>
            <a:r>
              <a:rPr b="1" i="1" lang="en" sz="1000">
                <a:solidFill>
                  <a:schemeClr val="accent3"/>
                </a:solidFill>
                <a:latin typeface="Roboto"/>
                <a:ea typeface="Roboto"/>
                <a:cs typeface="Roboto"/>
                <a:sym typeface="Roboto"/>
              </a:rPr>
              <a:t>Unit Assessment</a:t>
            </a:r>
            <a:endParaRPr b="1" sz="1000">
              <a:solidFill>
                <a:schemeClr val="accent3"/>
              </a:solidFill>
              <a:latin typeface="Roboto"/>
              <a:ea typeface="Roboto"/>
              <a:cs typeface="Roboto"/>
              <a:sym typeface="Roboto"/>
            </a:endParaRPr>
          </a:p>
        </p:txBody>
      </p:sp>
      <p:sp>
        <p:nvSpPr>
          <p:cNvPr id="177" name="Google Shape;177;p34"/>
          <p:cNvSpPr/>
          <p:nvPr/>
        </p:nvSpPr>
        <p:spPr>
          <a:xfrm flipH="1" rot="10800000">
            <a:off x="2139000" y="2684300"/>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4"/>
          <p:cNvSpPr/>
          <p:nvPr/>
        </p:nvSpPr>
        <p:spPr>
          <a:xfrm>
            <a:off x="2122225" y="2355650"/>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4"/>
          <p:cNvSpPr/>
          <p:nvPr/>
        </p:nvSpPr>
        <p:spPr>
          <a:xfrm>
            <a:off x="2189272" y="2422699"/>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accent3"/>
                </a:solidFill>
              </a:rPr>
              <a:t>02</a:t>
            </a:r>
            <a:endParaRPr>
              <a:solidFill>
                <a:schemeClr val="accent3"/>
              </a:solidFill>
            </a:endParaRPr>
          </a:p>
        </p:txBody>
      </p:sp>
      <p:sp>
        <p:nvSpPr>
          <p:cNvPr id="180" name="Google Shape;180;p34"/>
          <p:cNvSpPr/>
          <p:nvPr/>
        </p:nvSpPr>
        <p:spPr>
          <a:xfrm>
            <a:off x="2954090" y="304432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4"/>
          <p:cNvSpPr/>
          <p:nvPr/>
        </p:nvSpPr>
        <p:spPr>
          <a:xfrm>
            <a:off x="3073722" y="3164012"/>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4"/>
          <p:cNvSpPr txBox="1"/>
          <p:nvPr/>
        </p:nvSpPr>
        <p:spPr>
          <a:xfrm>
            <a:off x="3069050" y="3519500"/>
            <a:ext cx="1506300" cy="795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100"/>
              <a:buFont typeface="Arial"/>
              <a:buNone/>
            </a:pPr>
            <a:r>
              <a:rPr b="1" lang="en" sz="1000">
                <a:solidFill>
                  <a:schemeClr val="accent3"/>
                </a:solidFill>
                <a:latin typeface="Roboto"/>
                <a:ea typeface="Roboto"/>
                <a:cs typeface="Roboto"/>
                <a:sym typeface="Roboto"/>
              </a:rPr>
              <a:t>Databases Unit</a:t>
            </a:r>
            <a:endParaRPr b="1"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SQL</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ETL </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SQLite</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200"/>
              </a:spcAft>
              <a:buNone/>
            </a:pPr>
            <a:r>
              <a:rPr b="1" i="1" lang="en" sz="1000">
                <a:solidFill>
                  <a:schemeClr val="accent3"/>
                </a:solidFill>
                <a:latin typeface="Roboto"/>
                <a:ea typeface="Roboto"/>
                <a:cs typeface="Roboto"/>
                <a:sym typeface="Roboto"/>
              </a:rPr>
              <a:t>Unit Assessment</a:t>
            </a:r>
            <a:endParaRPr b="1" i="1" sz="1000">
              <a:solidFill>
                <a:schemeClr val="accent3"/>
              </a:solidFill>
              <a:latin typeface="Roboto"/>
              <a:ea typeface="Roboto"/>
              <a:cs typeface="Roboto"/>
              <a:sym typeface="Roboto"/>
            </a:endParaRPr>
          </a:p>
        </p:txBody>
      </p:sp>
      <p:cxnSp>
        <p:nvCxnSpPr>
          <p:cNvPr id="183" name="Google Shape;183;p34"/>
          <p:cNvCxnSpPr/>
          <p:nvPr/>
        </p:nvCxnSpPr>
        <p:spPr>
          <a:xfrm>
            <a:off x="3822192" y="1981774"/>
            <a:ext cx="0" cy="1486800"/>
          </a:xfrm>
          <a:prstGeom prst="straightConnector1">
            <a:avLst/>
          </a:prstGeom>
          <a:noFill/>
          <a:ln cap="flat" cmpd="sng" w="19050">
            <a:solidFill>
              <a:schemeClr val="accent3"/>
            </a:solidFill>
            <a:prstDash val="solid"/>
            <a:round/>
            <a:headEnd len="med" w="med" type="none"/>
            <a:tailEnd len="med" w="med" type="oval"/>
          </a:ln>
        </p:spPr>
      </p:cxnSp>
      <p:sp>
        <p:nvSpPr>
          <p:cNvPr id="184" name="Google Shape;184;p34"/>
          <p:cNvSpPr/>
          <p:nvPr/>
        </p:nvSpPr>
        <p:spPr>
          <a:xfrm flipH="1" rot="10800000">
            <a:off x="3603938" y="2013125"/>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4"/>
          <p:cNvSpPr/>
          <p:nvPr/>
        </p:nvSpPr>
        <p:spPr>
          <a:xfrm>
            <a:off x="3587163" y="1684475"/>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4"/>
          <p:cNvSpPr/>
          <p:nvPr/>
        </p:nvSpPr>
        <p:spPr>
          <a:xfrm>
            <a:off x="3654209" y="1751524"/>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accent3"/>
                </a:solidFill>
              </a:rPr>
              <a:t>03</a:t>
            </a:r>
            <a:endParaRPr>
              <a:solidFill>
                <a:schemeClr val="accent3"/>
              </a:solidFill>
            </a:endParaRPr>
          </a:p>
        </p:txBody>
      </p:sp>
      <p:sp>
        <p:nvSpPr>
          <p:cNvPr id="187" name="Google Shape;187;p34"/>
          <p:cNvSpPr/>
          <p:nvPr/>
        </p:nvSpPr>
        <p:spPr>
          <a:xfrm>
            <a:off x="4428177" y="79842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4"/>
          <p:cNvSpPr/>
          <p:nvPr/>
        </p:nvSpPr>
        <p:spPr>
          <a:xfrm>
            <a:off x="4547734" y="917987"/>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Clr>
                <a:schemeClr val="dk1"/>
              </a:buClr>
              <a:buSzPts val="1100"/>
              <a:buFont typeface="Arial"/>
              <a:buNone/>
            </a:pPr>
            <a:r>
              <a:rPr b="1" lang="en" sz="1000">
                <a:solidFill>
                  <a:schemeClr val="accent3"/>
                </a:solidFill>
                <a:latin typeface="Roboto"/>
                <a:ea typeface="Roboto"/>
                <a:cs typeface="Roboto"/>
                <a:sym typeface="Roboto"/>
              </a:rPr>
              <a:t>Visualization Unit</a:t>
            </a:r>
            <a:endParaRPr b="1"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Web Scraping</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Plotly</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Leaflet</a:t>
            </a:r>
            <a:endParaRPr sz="1000">
              <a:solidFill>
                <a:schemeClr val="accent3"/>
              </a:solidFill>
              <a:latin typeface="Roboto"/>
              <a:ea typeface="Roboto"/>
              <a:cs typeface="Roboto"/>
              <a:sym typeface="Roboto"/>
            </a:endParaRPr>
          </a:p>
          <a:p>
            <a:pPr indent="0" lvl="0" marL="0" rtl="0" algn="ctr">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Tableau</a:t>
            </a:r>
            <a:endParaRPr sz="1000">
              <a:solidFill>
                <a:schemeClr val="accent3"/>
              </a:solidFill>
              <a:latin typeface="Roboto"/>
              <a:ea typeface="Roboto"/>
              <a:cs typeface="Roboto"/>
              <a:sym typeface="Roboto"/>
            </a:endParaRPr>
          </a:p>
          <a:p>
            <a:pPr indent="0" lvl="0" marL="0" rtl="0" algn="ctr">
              <a:spcBef>
                <a:spcPts val="200"/>
              </a:spcBef>
              <a:spcAft>
                <a:spcPts val="200"/>
              </a:spcAft>
              <a:buNone/>
            </a:pPr>
            <a:r>
              <a:rPr b="1" i="1" lang="en" sz="1000">
                <a:solidFill>
                  <a:schemeClr val="accent3"/>
                </a:solidFill>
                <a:latin typeface="Roboto"/>
                <a:ea typeface="Roboto"/>
                <a:cs typeface="Roboto"/>
                <a:sym typeface="Roboto"/>
              </a:rPr>
              <a:t>Unit Assessment</a:t>
            </a:r>
            <a:endParaRPr b="1" i="1" sz="1000">
              <a:solidFill>
                <a:schemeClr val="accent3"/>
              </a:solidFill>
              <a:latin typeface="Roboto"/>
              <a:ea typeface="Roboto"/>
              <a:cs typeface="Roboto"/>
              <a:sym typeface="Roboto"/>
            </a:endParaRPr>
          </a:p>
        </p:txBody>
      </p:sp>
      <p:sp>
        <p:nvSpPr>
          <p:cNvPr id="189" name="Google Shape;189;p34"/>
          <p:cNvSpPr/>
          <p:nvPr/>
        </p:nvSpPr>
        <p:spPr>
          <a:xfrm flipH="1" rot="10800000">
            <a:off x="5078025" y="2698900"/>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4"/>
          <p:cNvSpPr/>
          <p:nvPr/>
        </p:nvSpPr>
        <p:spPr>
          <a:xfrm>
            <a:off x="5061250" y="2370250"/>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4"/>
          <p:cNvSpPr/>
          <p:nvPr/>
        </p:nvSpPr>
        <p:spPr>
          <a:xfrm>
            <a:off x="5128297" y="2437299"/>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accent3"/>
                </a:solidFill>
              </a:rPr>
              <a:t>04</a:t>
            </a:r>
            <a:endParaRPr>
              <a:solidFill>
                <a:schemeClr val="accent3"/>
              </a:solidFill>
            </a:endParaRPr>
          </a:p>
        </p:txBody>
      </p:sp>
      <p:sp>
        <p:nvSpPr>
          <p:cNvPr id="192" name="Google Shape;192;p34"/>
          <p:cNvSpPr/>
          <p:nvPr/>
        </p:nvSpPr>
        <p:spPr>
          <a:xfrm>
            <a:off x="5893115" y="305892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4"/>
          <p:cNvSpPr/>
          <p:nvPr/>
        </p:nvSpPr>
        <p:spPr>
          <a:xfrm>
            <a:off x="6012747" y="3178612"/>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4"/>
          <p:cNvSpPr txBox="1"/>
          <p:nvPr/>
        </p:nvSpPr>
        <p:spPr>
          <a:xfrm>
            <a:off x="6008075" y="3519500"/>
            <a:ext cx="1506300" cy="1004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100"/>
              <a:buFont typeface="Arial"/>
              <a:buNone/>
            </a:pPr>
            <a:r>
              <a:rPr b="1" lang="en" sz="1000">
                <a:solidFill>
                  <a:schemeClr val="accent3"/>
                </a:solidFill>
                <a:latin typeface="Roboto"/>
                <a:ea typeface="Roboto"/>
                <a:cs typeface="Roboto"/>
                <a:sym typeface="Roboto"/>
              </a:rPr>
              <a:t>Advanced Topics Unit </a:t>
            </a:r>
            <a:endParaRPr b="1"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R—Stats</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Big Data—AWS</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0"/>
              </a:spcAft>
              <a:buClr>
                <a:schemeClr val="dk1"/>
              </a:buClr>
              <a:buSzPts val="1100"/>
              <a:buFont typeface="Arial"/>
              <a:buNone/>
            </a:pPr>
            <a:r>
              <a:rPr lang="en" sz="1000">
                <a:solidFill>
                  <a:schemeClr val="accent3"/>
                </a:solidFill>
                <a:latin typeface="Roboto"/>
                <a:ea typeface="Roboto"/>
                <a:cs typeface="Roboto"/>
                <a:sym typeface="Roboto"/>
              </a:rPr>
              <a:t>Machine Learning</a:t>
            </a:r>
            <a:endParaRPr sz="1000">
              <a:solidFill>
                <a:schemeClr val="accent3"/>
              </a:solidFill>
              <a:latin typeface="Roboto"/>
              <a:ea typeface="Roboto"/>
              <a:cs typeface="Roboto"/>
              <a:sym typeface="Roboto"/>
            </a:endParaRPr>
          </a:p>
          <a:p>
            <a:pPr indent="0" lvl="0" marL="0" rtl="0" algn="ctr">
              <a:lnSpc>
                <a:spcPct val="100000"/>
              </a:lnSpc>
              <a:spcBef>
                <a:spcPts val="200"/>
              </a:spcBef>
              <a:spcAft>
                <a:spcPts val="200"/>
              </a:spcAft>
              <a:buNone/>
            </a:pPr>
            <a:r>
              <a:rPr b="1" i="1" lang="en" sz="1000">
                <a:solidFill>
                  <a:schemeClr val="accent3"/>
                </a:solidFill>
                <a:latin typeface="Roboto"/>
                <a:ea typeface="Roboto"/>
                <a:cs typeface="Roboto"/>
                <a:sym typeface="Roboto"/>
              </a:rPr>
              <a:t>Unit Assessment</a:t>
            </a:r>
            <a:endParaRPr b="1" i="1" sz="1000">
              <a:solidFill>
                <a:schemeClr val="accent3"/>
              </a:solidFill>
              <a:latin typeface="Roboto"/>
              <a:ea typeface="Roboto"/>
              <a:cs typeface="Roboto"/>
              <a:sym typeface="Roboto"/>
            </a:endParaRPr>
          </a:p>
        </p:txBody>
      </p:sp>
      <p:cxnSp>
        <p:nvCxnSpPr>
          <p:cNvPr id="195" name="Google Shape;195;p34"/>
          <p:cNvCxnSpPr/>
          <p:nvPr/>
        </p:nvCxnSpPr>
        <p:spPr>
          <a:xfrm>
            <a:off x="6757323" y="1981774"/>
            <a:ext cx="0" cy="1486800"/>
          </a:xfrm>
          <a:prstGeom prst="straightConnector1">
            <a:avLst/>
          </a:prstGeom>
          <a:noFill/>
          <a:ln cap="flat" cmpd="sng" w="19050">
            <a:solidFill>
              <a:schemeClr val="accent3"/>
            </a:solidFill>
            <a:prstDash val="solid"/>
            <a:round/>
            <a:headEnd len="med" w="med" type="none"/>
            <a:tailEnd len="med" w="med" type="oval"/>
          </a:ln>
        </p:spPr>
      </p:cxnSp>
      <p:sp>
        <p:nvSpPr>
          <p:cNvPr id="196" name="Google Shape;196;p34"/>
          <p:cNvSpPr/>
          <p:nvPr/>
        </p:nvSpPr>
        <p:spPr>
          <a:xfrm flipH="1" rot="10800000">
            <a:off x="6542963" y="2027725"/>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4"/>
          <p:cNvSpPr/>
          <p:nvPr/>
        </p:nvSpPr>
        <p:spPr>
          <a:xfrm>
            <a:off x="6526188" y="1699075"/>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4"/>
          <p:cNvSpPr/>
          <p:nvPr/>
        </p:nvSpPr>
        <p:spPr>
          <a:xfrm>
            <a:off x="6593234" y="1766124"/>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solidFill>
                  <a:schemeClr val="accent3"/>
                </a:solidFill>
              </a:rPr>
              <a:t>05</a:t>
            </a:r>
            <a:endParaRPr>
              <a:solidFill>
                <a:schemeClr val="accent3"/>
              </a:solidFill>
            </a:endParaRPr>
          </a:p>
        </p:txBody>
      </p:sp>
      <p:sp>
        <p:nvSpPr>
          <p:cNvPr id="199" name="Google Shape;199;p34"/>
          <p:cNvSpPr/>
          <p:nvPr/>
        </p:nvSpPr>
        <p:spPr>
          <a:xfrm>
            <a:off x="7341077" y="778675"/>
            <a:ext cx="1745400" cy="1745400"/>
          </a:xfrm>
          <a:prstGeom prst="ellipse">
            <a:avLst/>
          </a:prstGeom>
          <a:gradFill>
            <a:gsLst>
              <a:gs pos="0">
                <a:srgbClr val="F2F2F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4"/>
          <p:cNvSpPr/>
          <p:nvPr/>
        </p:nvSpPr>
        <p:spPr>
          <a:xfrm>
            <a:off x="7460634" y="898237"/>
            <a:ext cx="1506300" cy="1506300"/>
          </a:xfrm>
          <a:prstGeom prst="ellipse">
            <a:avLst/>
          </a:pr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accent3"/>
                </a:solidFill>
                <a:latin typeface="Roboto"/>
                <a:ea typeface="Roboto"/>
                <a:cs typeface="Roboto"/>
                <a:sym typeface="Roboto"/>
              </a:rPr>
              <a:t>Final Project</a:t>
            </a:r>
            <a:endParaRPr b="1" sz="1000">
              <a:solidFill>
                <a:schemeClr val="accent3"/>
              </a:solidFill>
              <a:latin typeface="Roboto"/>
              <a:ea typeface="Roboto"/>
              <a:cs typeface="Roboto"/>
              <a:sym typeface="Roboto"/>
            </a:endParaRPr>
          </a:p>
          <a:p>
            <a:pPr indent="0" lvl="0" marL="0" rtl="0" algn="ctr">
              <a:spcBef>
                <a:spcPts val="200"/>
              </a:spcBef>
              <a:spcAft>
                <a:spcPts val="0"/>
              </a:spcAft>
              <a:buNone/>
            </a:pPr>
            <a:r>
              <a:rPr lang="en" sz="1000">
                <a:solidFill>
                  <a:schemeClr val="accent3"/>
                </a:solidFill>
                <a:latin typeface="Roboto"/>
                <a:ea typeface="Roboto"/>
                <a:cs typeface="Roboto"/>
                <a:sym typeface="Roboto"/>
              </a:rPr>
              <a:t>Project Design</a:t>
            </a:r>
            <a:endParaRPr sz="1000">
              <a:solidFill>
                <a:schemeClr val="accent3"/>
              </a:solidFill>
              <a:latin typeface="Roboto"/>
              <a:ea typeface="Roboto"/>
              <a:cs typeface="Roboto"/>
              <a:sym typeface="Roboto"/>
            </a:endParaRPr>
          </a:p>
          <a:p>
            <a:pPr indent="0" lvl="0" marL="0" rtl="0" algn="ctr">
              <a:spcBef>
                <a:spcPts val="200"/>
              </a:spcBef>
              <a:spcAft>
                <a:spcPts val="0"/>
              </a:spcAft>
              <a:buNone/>
            </a:pPr>
            <a:r>
              <a:rPr lang="en" sz="1000">
                <a:solidFill>
                  <a:schemeClr val="accent3"/>
                </a:solidFill>
                <a:latin typeface="Roboto"/>
                <a:ea typeface="Roboto"/>
                <a:cs typeface="Roboto"/>
                <a:sym typeface="Roboto"/>
              </a:rPr>
              <a:t>Train Model &amp; Build Database</a:t>
            </a:r>
            <a:endParaRPr sz="1000">
              <a:solidFill>
                <a:schemeClr val="accent3"/>
              </a:solidFill>
              <a:latin typeface="Roboto"/>
              <a:ea typeface="Roboto"/>
              <a:cs typeface="Roboto"/>
              <a:sym typeface="Roboto"/>
            </a:endParaRPr>
          </a:p>
          <a:p>
            <a:pPr indent="0" lvl="0" marL="0" rtl="0" algn="ctr">
              <a:spcBef>
                <a:spcPts val="200"/>
              </a:spcBef>
              <a:spcAft>
                <a:spcPts val="200"/>
              </a:spcAft>
              <a:buNone/>
            </a:pPr>
            <a:r>
              <a:rPr b="1" i="1" lang="en" sz="1000">
                <a:solidFill>
                  <a:schemeClr val="accent3"/>
                </a:solidFill>
                <a:latin typeface="Roboto"/>
                <a:ea typeface="Roboto"/>
                <a:cs typeface="Roboto"/>
                <a:sym typeface="Roboto"/>
              </a:rPr>
              <a:t>Dashboards</a:t>
            </a:r>
            <a:br>
              <a:rPr b="1" i="1" lang="en" sz="1000">
                <a:solidFill>
                  <a:schemeClr val="accent3"/>
                </a:solidFill>
                <a:latin typeface="Roboto"/>
                <a:ea typeface="Roboto"/>
                <a:cs typeface="Roboto"/>
                <a:sym typeface="Roboto"/>
              </a:rPr>
            </a:br>
            <a:r>
              <a:rPr b="1" i="1" lang="en" sz="1000">
                <a:solidFill>
                  <a:schemeClr val="accent3"/>
                </a:solidFill>
                <a:latin typeface="Roboto"/>
                <a:ea typeface="Roboto"/>
                <a:cs typeface="Roboto"/>
                <a:sym typeface="Roboto"/>
              </a:rPr>
              <a:t>Presentation</a:t>
            </a:r>
            <a:endParaRPr b="1" i="1" sz="1000">
              <a:solidFill>
                <a:schemeClr val="accent3"/>
              </a:solidFill>
              <a:latin typeface="Roboto"/>
              <a:ea typeface="Roboto"/>
              <a:cs typeface="Roboto"/>
              <a:sym typeface="Roboto"/>
            </a:endParaRPr>
          </a:p>
        </p:txBody>
      </p:sp>
      <p:sp>
        <p:nvSpPr>
          <p:cNvPr id="201" name="Google Shape;201;p34"/>
          <p:cNvSpPr/>
          <p:nvPr/>
        </p:nvSpPr>
        <p:spPr>
          <a:xfrm flipH="1" rot="10800000">
            <a:off x="7990925" y="2679150"/>
            <a:ext cx="428700" cy="4104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4"/>
          <p:cNvSpPr/>
          <p:nvPr/>
        </p:nvSpPr>
        <p:spPr>
          <a:xfrm>
            <a:off x="7974150" y="2350500"/>
            <a:ext cx="470100" cy="4701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4"/>
          <p:cNvSpPr/>
          <p:nvPr/>
        </p:nvSpPr>
        <p:spPr>
          <a:xfrm>
            <a:off x="8041197" y="2417549"/>
            <a:ext cx="336000" cy="336000"/>
          </a:xfrm>
          <a:prstGeom prst="ellipse">
            <a:avLst/>
          </a:prstGeom>
          <a:solidFill>
            <a:srgbClr val="FFFFFF"/>
          </a:solidFill>
          <a:ln cap="flat" cmpd="sng" w="9525">
            <a:solidFill>
              <a:schemeClr val="accent3"/>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n"/>
              <a:t>06</a:t>
            </a:r>
            <a:endParaRPr>
              <a:solidFill>
                <a:schemeClr val="accent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Today’s Agenda</a:t>
            </a:r>
            <a:endParaRPr/>
          </a:p>
        </p:txBody>
      </p:sp>
      <p:sp>
        <p:nvSpPr>
          <p:cNvPr id="301" name="Google Shape;301;p43"/>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302" name="Google Shape;302;p43"/>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500"/>
              </a:spcAft>
              <a:buNone/>
            </a:pPr>
            <a:r>
              <a:rPr lang="en">
                <a:solidFill>
                  <a:schemeClr val="dk1"/>
                </a:solidFill>
              </a:rPr>
              <a:t>By completing today’s activities, you’ll learn the following skills:</a:t>
            </a:r>
            <a:endParaRPr/>
          </a:p>
        </p:txBody>
      </p:sp>
      <p:sp>
        <p:nvSpPr>
          <p:cNvPr id="303" name="Google Shape;303;p43"/>
          <p:cNvSpPr/>
          <p:nvPr/>
        </p:nvSpPr>
        <p:spPr>
          <a:xfrm>
            <a:off x="1352550" y="135215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Calculating Averages</a:t>
            </a:r>
            <a:endParaRPr b="1" sz="1800">
              <a:latin typeface="Roboto"/>
              <a:ea typeface="Roboto"/>
              <a:cs typeface="Roboto"/>
              <a:sym typeface="Roboto"/>
            </a:endParaRPr>
          </a:p>
        </p:txBody>
      </p:sp>
      <p:grpSp>
        <p:nvGrpSpPr>
          <p:cNvPr id="304" name="Google Shape;304;p43"/>
          <p:cNvGrpSpPr/>
          <p:nvPr/>
        </p:nvGrpSpPr>
        <p:grpSpPr>
          <a:xfrm>
            <a:off x="457200" y="1352138"/>
            <a:ext cx="776889" cy="621300"/>
            <a:chOff x="457200" y="1378813"/>
            <a:chExt cx="776889" cy="621300"/>
          </a:xfrm>
        </p:grpSpPr>
        <p:sp>
          <p:nvSpPr>
            <p:cNvPr id="305" name="Google Shape;305;p43"/>
            <p:cNvSpPr/>
            <p:nvPr/>
          </p:nvSpPr>
          <p:spPr>
            <a:xfrm>
              <a:off x="457200" y="1378813"/>
              <a:ext cx="695400" cy="621300"/>
            </a:xfrm>
            <a:prstGeom prst="roundRect">
              <a:avLst>
                <a:gd fmla="val 16667" name="adj"/>
              </a:avLst>
            </a:prstGeom>
            <a:solidFill>
              <a:srgbClr val="1155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306" name="Google Shape;306;p43"/>
            <p:cNvSpPr/>
            <p:nvPr/>
          </p:nvSpPr>
          <p:spPr>
            <a:xfrm rot="5400000">
              <a:off x="969614" y="1607625"/>
              <a:ext cx="340325" cy="188625"/>
            </a:xfrm>
            <a:prstGeom prst="flowChartExtra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Roboto Thin"/>
                <a:ea typeface="Roboto Thin"/>
                <a:cs typeface="Roboto Thin"/>
                <a:sym typeface="Roboto Thin"/>
              </a:endParaRPr>
            </a:p>
          </p:txBody>
        </p:sp>
      </p:grpSp>
      <p:sp>
        <p:nvSpPr>
          <p:cNvPr id="307" name="Google Shape;307;p43"/>
          <p:cNvSpPr/>
          <p:nvPr/>
        </p:nvSpPr>
        <p:spPr>
          <a:xfrm>
            <a:off x="1352550" y="2184900"/>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Pivot Tables &amp; Pivot Charts</a:t>
            </a:r>
            <a:endParaRPr sz="1800">
              <a:solidFill>
                <a:schemeClr val="dk1"/>
              </a:solidFill>
              <a:latin typeface="Roboto"/>
              <a:ea typeface="Roboto"/>
              <a:cs typeface="Roboto"/>
              <a:sym typeface="Roboto"/>
            </a:endParaRPr>
          </a:p>
        </p:txBody>
      </p:sp>
      <p:grpSp>
        <p:nvGrpSpPr>
          <p:cNvPr id="308" name="Google Shape;308;p43"/>
          <p:cNvGrpSpPr/>
          <p:nvPr/>
        </p:nvGrpSpPr>
        <p:grpSpPr>
          <a:xfrm>
            <a:off x="457200" y="2184888"/>
            <a:ext cx="776889" cy="621300"/>
            <a:chOff x="457200" y="1378813"/>
            <a:chExt cx="776889" cy="621300"/>
          </a:xfrm>
        </p:grpSpPr>
        <p:sp>
          <p:nvSpPr>
            <p:cNvPr id="309" name="Google Shape;309;p43"/>
            <p:cNvSpPr/>
            <p:nvPr/>
          </p:nvSpPr>
          <p:spPr>
            <a:xfrm>
              <a:off x="457200" y="1378813"/>
              <a:ext cx="695400" cy="621300"/>
            </a:xfrm>
            <a:prstGeom prst="roundRect">
              <a:avLst>
                <a:gd fmla="val 16667" name="adj"/>
              </a:avLst>
            </a:prstGeom>
            <a:solidFill>
              <a:srgbClr val="1155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310" name="Google Shape;310;p43"/>
            <p:cNvSpPr/>
            <p:nvPr/>
          </p:nvSpPr>
          <p:spPr>
            <a:xfrm rot="5400000">
              <a:off x="969614" y="1607625"/>
              <a:ext cx="340325" cy="188625"/>
            </a:xfrm>
            <a:prstGeom prst="flowChartExtra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Roboto Thin"/>
                <a:ea typeface="Roboto Thin"/>
                <a:cs typeface="Roboto Thin"/>
                <a:sym typeface="Roboto Thin"/>
              </a:endParaRPr>
            </a:p>
          </p:txBody>
        </p:sp>
      </p:grpSp>
      <p:sp>
        <p:nvSpPr>
          <p:cNvPr id="311" name="Google Shape;311;p43"/>
          <p:cNvSpPr/>
          <p:nvPr/>
        </p:nvSpPr>
        <p:spPr>
          <a:xfrm>
            <a:off x="0" y="3797638"/>
            <a:ext cx="5231100" cy="928200"/>
          </a:xfrm>
          <a:prstGeom prst="homePlate">
            <a:avLst>
              <a:gd fmla="val 43373" name="adj"/>
            </a:avLst>
          </a:prstGeom>
          <a:solidFill>
            <a:srgbClr val="414041"/>
          </a:solidFill>
          <a:ln>
            <a:noFill/>
          </a:ln>
          <a:effectLst>
            <a:outerShdw blurRad="57150" rotWithShape="0" algn="bl" dir="5400000" dist="19050">
              <a:srgbClr val="000000">
                <a:alpha val="50000"/>
              </a:srgbClr>
            </a:outerShdw>
          </a:effectLst>
        </p:spPr>
        <p:txBody>
          <a:bodyPr anchorCtr="0" anchor="ctr" bIns="0" lIns="1280150" spcFirstLastPara="1" rIns="91425" wrap="square" tIns="18275">
            <a:noAutofit/>
          </a:bodyPr>
          <a:lstStyle/>
          <a:p>
            <a:pPr indent="0" lvl="0" marL="0" rtl="0" algn="l">
              <a:lnSpc>
                <a:spcPct val="115000"/>
              </a:lnSpc>
              <a:spcBef>
                <a:spcPts val="0"/>
              </a:spcBef>
              <a:spcAft>
                <a:spcPts val="0"/>
              </a:spcAft>
              <a:buNone/>
            </a:pPr>
            <a:r>
              <a:rPr lang="en" sz="1500">
                <a:solidFill>
                  <a:srgbClr val="FFFFFF"/>
                </a:solidFill>
                <a:latin typeface="Roboto Medium"/>
                <a:ea typeface="Roboto Medium"/>
                <a:cs typeface="Roboto Medium"/>
                <a:sym typeface="Roboto Medium"/>
              </a:rPr>
              <a:t>Make sure you’ve downloaded </a:t>
            </a:r>
            <a:br>
              <a:rPr lang="en" sz="1500">
                <a:solidFill>
                  <a:srgbClr val="FFFFFF"/>
                </a:solidFill>
                <a:latin typeface="Roboto Medium"/>
                <a:ea typeface="Roboto Medium"/>
                <a:cs typeface="Roboto Medium"/>
                <a:sym typeface="Roboto Medium"/>
              </a:rPr>
            </a:br>
            <a:r>
              <a:rPr lang="en" sz="1500">
                <a:solidFill>
                  <a:srgbClr val="FFFFFF"/>
                </a:solidFill>
                <a:latin typeface="Roboto Medium"/>
                <a:ea typeface="Roboto Medium"/>
                <a:cs typeface="Roboto Medium"/>
                <a:sym typeface="Roboto Medium"/>
              </a:rPr>
              <a:t>any relevant class files!</a:t>
            </a:r>
            <a:endParaRPr sz="1500">
              <a:solidFill>
                <a:srgbClr val="FFFFFF"/>
              </a:solidFill>
              <a:latin typeface="Roboto Medium"/>
              <a:ea typeface="Roboto Medium"/>
              <a:cs typeface="Roboto Medium"/>
              <a:sym typeface="Roboto Medium"/>
            </a:endParaRPr>
          </a:p>
        </p:txBody>
      </p:sp>
      <p:pic>
        <p:nvPicPr>
          <p:cNvPr id="312" name="Google Shape;312;p43"/>
          <p:cNvPicPr preferRelativeResize="0"/>
          <p:nvPr/>
        </p:nvPicPr>
        <p:blipFill>
          <a:blip r:embed="rId3">
            <a:alphaModFix/>
          </a:blip>
          <a:stretch>
            <a:fillRect/>
          </a:stretch>
        </p:blipFill>
        <p:spPr>
          <a:xfrm>
            <a:off x="242813" y="3797625"/>
            <a:ext cx="928274" cy="928274"/>
          </a:xfrm>
          <a:prstGeom prst="rect">
            <a:avLst/>
          </a:prstGeom>
          <a:noFill/>
          <a:ln>
            <a:noFill/>
          </a:ln>
        </p:spPr>
      </p:pic>
      <p:sp>
        <p:nvSpPr>
          <p:cNvPr id="313" name="Google Shape;313;p43"/>
          <p:cNvSpPr/>
          <p:nvPr/>
        </p:nvSpPr>
        <p:spPr>
          <a:xfrm>
            <a:off x="1352550" y="2985575"/>
            <a:ext cx="7517100" cy="621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00"/>
                </a:solidFill>
                <a:highlight>
                  <a:srgbClr val="000000"/>
                </a:highlight>
                <a:latin typeface="Inconsolata"/>
                <a:ea typeface="Inconsolata"/>
                <a:cs typeface="Inconsolata"/>
                <a:sym typeface="Inconsolata"/>
              </a:rPr>
              <a:t>VLOOKUP()</a:t>
            </a:r>
            <a:r>
              <a:rPr lang="en" sz="1800">
                <a:solidFill>
                  <a:schemeClr val="dk1"/>
                </a:solidFill>
                <a:latin typeface="Roboto"/>
                <a:ea typeface="Roboto"/>
                <a:cs typeface="Roboto"/>
                <a:sym typeface="Roboto"/>
              </a:rPr>
              <a:t> &amp; </a:t>
            </a:r>
            <a:r>
              <a:rPr lang="en" sz="1800">
                <a:solidFill>
                  <a:srgbClr val="FFFF00"/>
                </a:solidFill>
                <a:highlight>
                  <a:srgbClr val="000000"/>
                </a:highlight>
                <a:latin typeface="Inconsolata"/>
                <a:ea typeface="Inconsolata"/>
                <a:cs typeface="Inconsolata"/>
                <a:sym typeface="Inconsolata"/>
              </a:rPr>
              <a:t>HLOOKUP()</a:t>
            </a:r>
            <a:endParaRPr b="1" sz="1800">
              <a:solidFill>
                <a:srgbClr val="FFFF00"/>
              </a:solidFill>
              <a:highlight>
                <a:srgbClr val="000000"/>
              </a:highlight>
              <a:latin typeface="Inconsolata"/>
              <a:ea typeface="Inconsolata"/>
              <a:cs typeface="Inconsolata"/>
              <a:sym typeface="Inconsolata"/>
            </a:endParaRPr>
          </a:p>
        </p:txBody>
      </p:sp>
      <p:grpSp>
        <p:nvGrpSpPr>
          <p:cNvPr id="314" name="Google Shape;314;p43"/>
          <p:cNvGrpSpPr/>
          <p:nvPr/>
        </p:nvGrpSpPr>
        <p:grpSpPr>
          <a:xfrm>
            <a:off x="457200" y="2991250"/>
            <a:ext cx="776889" cy="621300"/>
            <a:chOff x="457200" y="1378813"/>
            <a:chExt cx="776889" cy="621300"/>
          </a:xfrm>
        </p:grpSpPr>
        <p:sp>
          <p:nvSpPr>
            <p:cNvPr id="315" name="Google Shape;315;p43"/>
            <p:cNvSpPr/>
            <p:nvPr/>
          </p:nvSpPr>
          <p:spPr>
            <a:xfrm>
              <a:off x="457200" y="1378813"/>
              <a:ext cx="695400" cy="621300"/>
            </a:xfrm>
            <a:prstGeom prst="roundRect">
              <a:avLst>
                <a:gd fmla="val 16667" name="adj"/>
              </a:avLst>
            </a:prstGeom>
            <a:solidFill>
              <a:srgbClr val="1155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316" name="Google Shape;316;p43"/>
            <p:cNvSpPr/>
            <p:nvPr/>
          </p:nvSpPr>
          <p:spPr>
            <a:xfrm rot="5400000">
              <a:off x="969614" y="1607625"/>
              <a:ext cx="340325" cy="188625"/>
            </a:xfrm>
            <a:prstGeom prst="flowChartExtra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Roboto Thin"/>
                <a:ea typeface="Roboto Thin"/>
                <a:cs typeface="Roboto Thin"/>
                <a:sym typeface="Roboto Thin"/>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4"/>
          <p:cNvSpPr txBox="1"/>
          <p:nvPr>
            <p:ph idx="2" type="title"/>
          </p:nvPr>
        </p:nvSpPr>
        <p:spPr>
          <a:xfrm>
            <a:off x="273900" y="1042875"/>
            <a:ext cx="8595300" cy="2764200"/>
          </a:xfrm>
          <a:prstGeom prst="rect">
            <a:avLst/>
          </a:prstGeom>
        </p:spPr>
        <p:txBody>
          <a:bodyPr anchorCtr="0" anchor="t" bIns="457200" lIns="2560300" spcFirstLastPara="1" rIns="457200" wrap="square" tIns="0">
            <a:noAutofit/>
          </a:bodyPr>
          <a:lstStyle/>
          <a:p>
            <a:pPr indent="0" lvl="0" marL="0" rtl="0" algn="l">
              <a:spcBef>
                <a:spcPts val="0"/>
              </a:spcBef>
              <a:spcAft>
                <a:spcPts val="0"/>
              </a:spcAft>
              <a:buNone/>
            </a:pPr>
            <a:r>
              <a:rPr b="1" lang="en" sz="3000"/>
              <a:t>Activity: </a:t>
            </a:r>
            <a:r>
              <a:rPr lang="en" sz="3000">
                <a:latin typeface="Roboto Light"/>
                <a:ea typeface="Roboto Light"/>
                <a:cs typeface="Roboto Light"/>
                <a:sym typeface="Roboto Light"/>
              </a:rPr>
              <a:t>Gradebook </a:t>
            </a:r>
            <a:endParaRPr sz="3000">
              <a:latin typeface="Roboto Light"/>
              <a:ea typeface="Roboto Light"/>
              <a:cs typeface="Roboto Light"/>
              <a:sym typeface="Roboto Light"/>
            </a:endParaRPr>
          </a:p>
          <a:p>
            <a:pPr indent="0" lvl="0" marL="0" rtl="0" algn="l">
              <a:spcBef>
                <a:spcPts val="800"/>
              </a:spcBef>
              <a:spcAft>
                <a:spcPts val="800"/>
              </a:spcAft>
              <a:buNone/>
            </a:pPr>
            <a:r>
              <a:rPr lang="en">
                <a:latin typeface="Roboto Light"/>
                <a:ea typeface="Roboto Light"/>
                <a:cs typeface="Roboto Light"/>
                <a:sym typeface="Roboto Light"/>
              </a:rPr>
              <a:t>Create a formula </a:t>
            </a:r>
            <a:r>
              <a:rPr lang="en">
                <a:latin typeface="Roboto Light"/>
                <a:ea typeface="Roboto Light"/>
                <a:cs typeface="Roboto Light"/>
                <a:sym typeface="Roboto Light"/>
              </a:rPr>
              <a:t>that</a:t>
            </a:r>
            <a:r>
              <a:rPr lang="en">
                <a:latin typeface="Roboto Light"/>
                <a:ea typeface="Roboto Light"/>
                <a:cs typeface="Roboto Light"/>
                <a:sym typeface="Roboto Light"/>
              </a:rPr>
              <a:t> calculate</a:t>
            </a:r>
            <a:r>
              <a:rPr lang="en">
                <a:latin typeface="Roboto Light"/>
                <a:ea typeface="Roboto Light"/>
                <a:cs typeface="Roboto Light"/>
                <a:sym typeface="Roboto Light"/>
              </a:rPr>
              <a:t>s</a:t>
            </a:r>
            <a:r>
              <a:rPr lang="en">
                <a:latin typeface="Roboto Light"/>
                <a:ea typeface="Roboto Light"/>
                <a:cs typeface="Roboto Light"/>
                <a:sym typeface="Roboto Light"/>
              </a:rPr>
              <a:t> the final grade for a student based on their previous exams and papers.</a:t>
            </a:r>
            <a:endParaRPr>
              <a:latin typeface="Roboto Light"/>
              <a:ea typeface="Roboto Light"/>
              <a:cs typeface="Roboto Light"/>
              <a:sym typeface="Roboto Light"/>
            </a:endParaRPr>
          </a:p>
        </p:txBody>
      </p:sp>
      <p:sp>
        <p:nvSpPr>
          <p:cNvPr id="322" name="Google Shape;322;p44"/>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23" name="Google Shape;323;p44"/>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324" name="Google Shape;324;p44"/>
          <p:cNvSpPr txBox="1"/>
          <p:nvPr>
            <p:ph type="title"/>
          </p:nvPr>
        </p:nvSpPr>
        <p:spPr>
          <a:xfrm>
            <a:off x="-101100" y="4234600"/>
            <a:ext cx="8970300" cy="634500"/>
          </a:xfrm>
          <a:prstGeom prst="rect">
            <a:avLst/>
          </a:prstGeom>
        </p:spPr>
        <p:txBody>
          <a:bodyPr anchorCtr="0" anchor="t" bIns="0" lIns="457200" spcFirstLastPara="1" rIns="1005825" wrap="square" tIns="9125">
            <a:noAutofit/>
          </a:bodyPr>
          <a:lstStyle/>
          <a:p>
            <a:pPr indent="0" lvl="0" marL="0" rtl="0" algn="r">
              <a:spcBef>
                <a:spcPts val="0"/>
              </a:spcBef>
              <a:spcAft>
                <a:spcPts val="0"/>
              </a:spcAft>
              <a:buNone/>
            </a:pPr>
            <a:r>
              <a:rPr lang="en"/>
              <a:t>15 minutes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45"/>
          <p:cNvSpPr txBox="1"/>
          <p:nvPr>
            <p:ph idx="3" type="title"/>
          </p:nvPr>
        </p:nvSpPr>
        <p:spPr>
          <a:xfrm>
            <a:off x="-12300" y="4641650"/>
            <a:ext cx="9168600" cy="264900"/>
          </a:xfrm>
          <a:prstGeom prst="rect">
            <a:avLst/>
          </a:prstGeom>
        </p:spPr>
        <p:txBody>
          <a:bodyPr anchorCtr="0" anchor="t" bIns="0" lIns="1097275" spcFirstLastPara="1" rIns="1005825" wrap="square" tIns="9125">
            <a:noAutofit/>
          </a:bodyPr>
          <a:lstStyle/>
          <a:p>
            <a:pPr indent="0" lvl="0" marL="0" rtl="0" algn="r">
              <a:spcBef>
                <a:spcPts val="0"/>
              </a:spcBef>
              <a:spcAft>
                <a:spcPts val="0"/>
              </a:spcAft>
              <a:buNone/>
            </a:pPr>
            <a:r>
              <a:rPr b="1" lang="en"/>
              <a:t>Suggested Time</a:t>
            </a:r>
            <a:r>
              <a:rPr lang="en"/>
              <a:t>: 15 minutes</a:t>
            </a:r>
            <a:endParaRPr/>
          </a:p>
        </p:txBody>
      </p:sp>
      <p:sp>
        <p:nvSpPr>
          <p:cNvPr id="330" name="Google Shape;330;p45"/>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31" name="Google Shape;331;p45"/>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Activity: </a:t>
            </a:r>
            <a:r>
              <a:rPr lang="en">
                <a:latin typeface="Roboto Light"/>
                <a:ea typeface="Roboto Light"/>
                <a:cs typeface="Roboto Light"/>
                <a:sym typeface="Roboto Light"/>
              </a:rPr>
              <a:t>Gradebook </a:t>
            </a:r>
            <a:endParaRPr>
              <a:latin typeface="Roboto Light"/>
              <a:ea typeface="Roboto Light"/>
              <a:cs typeface="Roboto Light"/>
              <a:sym typeface="Roboto Light"/>
            </a:endParaRPr>
          </a:p>
        </p:txBody>
      </p:sp>
      <p:sp>
        <p:nvSpPr>
          <p:cNvPr id="332" name="Google Shape;332;p45"/>
          <p:cNvSpPr txBox="1"/>
          <p:nvPr>
            <p:ph idx="4"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graphicFrame>
        <p:nvGraphicFramePr>
          <p:cNvPr id="333" name="Google Shape;333;p45"/>
          <p:cNvGraphicFramePr/>
          <p:nvPr/>
        </p:nvGraphicFramePr>
        <p:xfrm>
          <a:off x="263050" y="790375"/>
          <a:ext cx="3000000" cy="3000000"/>
        </p:xfrm>
        <a:graphic>
          <a:graphicData uri="http://schemas.openxmlformats.org/drawingml/2006/table">
            <a:tbl>
              <a:tblPr>
                <a:noFill/>
                <a:tableStyleId>{72A9465B-8AA6-4BFB-B510-577BE7E8746D}</a:tableStyleId>
              </a:tblPr>
              <a:tblGrid>
                <a:gridCol w="1479025"/>
                <a:gridCol w="2846925"/>
                <a:gridCol w="4280675"/>
              </a:tblGrid>
              <a:tr h="369150">
                <a:tc>
                  <a:txBody>
                    <a:bodyPr/>
                    <a:lstStyle/>
                    <a:p>
                      <a:pPr indent="0" lvl="0" marL="0" rtl="0" algn="l">
                        <a:spcBef>
                          <a:spcPts val="0"/>
                        </a:spcBef>
                        <a:spcAft>
                          <a:spcPts val="0"/>
                        </a:spcAft>
                        <a:buNone/>
                      </a:pPr>
                      <a:r>
                        <a:rPr b="1" lang="en" sz="1300">
                          <a:solidFill>
                            <a:srgbClr val="FFFFFF"/>
                          </a:solidFill>
                          <a:latin typeface="Roboto"/>
                          <a:ea typeface="Roboto"/>
                          <a:cs typeface="Roboto"/>
                          <a:sym typeface="Roboto"/>
                        </a:rPr>
                        <a:t>To do:</a:t>
                      </a:r>
                      <a:endParaRPr b="1" sz="1300">
                        <a:solidFill>
                          <a:srgbClr val="FFFFFF"/>
                        </a:solidFill>
                        <a:latin typeface="Roboto"/>
                        <a:ea typeface="Roboto"/>
                        <a:cs typeface="Roboto"/>
                        <a:sym typeface="Roboto"/>
                      </a:endParaRPr>
                    </a:p>
                  </a:txBody>
                  <a:tcPr marT="0" marB="0" marR="137150" marL="137150" anchor="ctr">
                    <a:solidFill>
                      <a:srgbClr val="000000"/>
                    </a:solidFill>
                  </a:tcPr>
                </a:tc>
                <a:tc>
                  <a:txBody>
                    <a:bodyPr/>
                    <a:lstStyle/>
                    <a:p>
                      <a:pPr indent="0" lvl="0" marL="0" rtl="0" algn="l">
                        <a:spcBef>
                          <a:spcPts val="0"/>
                        </a:spcBef>
                        <a:spcAft>
                          <a:spcPts val="0"/>
                        </a:spcAft>
                        <a:buNone/>
                      </a:pPr>
                      <a:r>
                        <a:rPr b="1" lang="en" sz="1300">
                          <a:solidFill>
                            <a:srgbClr val="FFFFFF"/>
                          </a:solidFill>
                        </a:rPr>
                        <a:t>When making this calculation:</a:t>
                      </a:r>
                      <a:endParaRPr b="1" sz="1300">
                        <a:solidFill>
                          <a:srgbClr val="FFFFFF"/>
                        </a:solidFill>
                      </a:endParaRPr>
                    </a:p>
                  </a:txBody>
                  <a:tcPr marT="0" marB="0" marR="137150" marL="137150" anchor="ctr">
                    <a:solidFill>
                      <a:srgbClr val="000000"/>
                    </a:solidFill>
                  </a:tcPr>
                </a:tc>
                <a:tc>
                  <a:txBody>
                    <a:bodyPr/>
                    <a:lstStyle/>
                    <a:p>
                      <a:pPr indent="0" lvl="0" marL="0" rtl="0" algn="l">
                        <a:spcBef>
                          <a:spcPts val="0"/>
                        </a:spcBef>
                        <a:spcAft>
                          <a:spcPts val="0"/>
                        </a:spcAft>
                        <a:buNone/>
                      </a:pPr>
                      <a:r>
                        <a:rPr b="1" lang="en" sz="1300">
                          <a:solidFill>
                            <a:srgbClr val="FFFFFF"/>
                          </a:solidFill>
                        </a:rPr>
                        <a:t>Bonus:</a:t>
                      </a:r>
                      <a:endParaRPr b="1" sz="1300">
                        <a:solidFill>
                          <a:srgbClr val="FFFFFF"/>
                        </a:solidFill>
                      </a:endParaRPr>
                    </a:p>
                  </a:txBody>
                  <a:tcPr marT="0" marB="0" marR="137150" marL="137150" anchor="ctr">
                    <a:solidFill>
                      <a:srgbClr val="000000"/>
                    </a:solidFill>
                  </a:tcPr>
                </a:tc>
              </a:tr>
              <a:tr h="2776200">
                <a:tc>
                  <a:txBody>
                    <a:bodyPr/>
                    <a:lstStyle/>
                    <a:p>
                      <a:pPr indent="0" lvl="0" marL="0" rtl="0" algn="l">
                        <a:spcBef>
                          <a:spcPts val="0"/>
                        </a:spcBef>
                        <a:spcAft>
                          <a:spcPts val="0"/>
                        </a:spcAft>
                        <a:buNone/>
                      </a:pPr>
                      <a:r>
                        <a:rPr lang="en" sz="1200">
                          <a:latin typeface="Roboto"/>
                          <a:ea typeface="Roboto"/>
                          <a:cs typeface="Roboto"/>
                          <a:sym typeface="Roboto"/>
                        </a:rPr>
                        <a:t>Create a formula that calculates the final grade for a student based upon their previous exams and assignments.</a:t>
                      </a:r>
                      <a:endParaRPr sz="1200">
                        <a:latin typeface="Roboto"/>
                        <a:ea typeface="Roboto"/>
                        <a:cs typeface="Roboto"/>
                        <a:sym typeface="Roboto"/>
                      </a:endParaRPr>
                    </a:p>
                    <a:p>
                      <a:pPr indent="0" lvl="0" marL="0" rtl="0" algn="l">
                        <a:spcBef>
                          <a:spcPts val="0"/>
                        </a:spcBef>
                        <a:spcAft>
                          <a:spcPts val="0"/>
                        </a:spcAft>
                        <a:buClr>
                          <a:srgbClr val="000000"/>
                        </a:buClr>
                        <a:buSzPts val="1100"/>
                        <a:buFont typeface="Arial"/>
                        <a:buNone/>
                      </a:pPr>
                      <a:r>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txBody>
                  <a:tcPr marT="137150" marB="137150" marR="137150" marL="137150"/>
                </a:tc>
                <a:tc>
                  <a:txBody>
                    <a:bodyPr/>
                    <a:lstStyle/>
                    <a:p>
                      <a:pPr indent="-167640" lvl="0" marL="320040" rtl="0" algn="l">
                        <a:spcBef>
                          <a:spcPts val="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Consider every assignment and exam to be equal in weight; each should comprise one-fourth of the overall grade.</a:t>
                      </a:r>
                      <a:endParaRPr sz="1200">
                        <a:solidFill>
                          <a:srgbClr val="000000"/>
                        </a:solidFill>
                        <a:latin typeface="Roboto"/>
                        <a:ea typeface="Roboto"/>
                        <a:cs typeface="Roboto"/>
                        <a:sym typeface="Roboto"/>
                      </a:endParaRPr>
                    </a:p>
                    <a:p>
                      <a:pPr indent="-167640" lvl="0" marL="320040" rtl="0" algn="l">
                        <a:spcBef>
                          <a:spcPts val="800"/>
                        </a:spcBef>
                        <a:spcAft>
                          <a:spcPts val="0"/>
                        </a:spcAft>
                        <a:buClr>
                          <a:srgbClr val="000000"/>
                        </a:buClr>
                        <a:buSzPts val="1200"/>
                        <a:buFont typeface="Roboto"/>
                        <a:buChar char="●"/>
                      </a:pPr>
                      <a:r>
                        <a:rPr lang="en" sz="1200">
                          <a:solidFill>
                            <a:srgbClr val="000000"/>
                          </a:solidFill>
                          <a:latin typeface="Roboto"/>
                          <a:ea typeface="Roboto"/>
                          <a:cs typeface="Roboto"/>
                          <a:sym typeface="Roboto"/>
                        </a:rPr>
                        <a:t>Round the result to the nearest integer. </a:t>
                      </a:r>
                      <a:endParaRPr sz="1200">
                        <a:solidFill>
                          <a:srgbClr val="000000"/>
                        </a:solidFill>
                        <a:latin typeface="Roboto"/>
                        <a:ea typeface="Roboto"/>
                        <a:cs typeface="Roboto"/>
                        <a:sym typeface="Roboto"/>
                      </a:endParaRPr>
                    </a:p>
                    <a:p>
                      <a:pPr indent="-167640" lvl="0" marL="320040" rtl="0" algn="l">
                        <a:spcBef>
                          <a:spcPts val="800"/>
                        </a:spcBef>
                        <a:spcAft>
                          <a:spcPts val="800"/>
                        </a:spcAft>
                        <a:buClr>
                          <a:srgbClr val="000000"/>
                        </a:buClr>
                        <a:buSzPts val="1200"/>
                        <a:buFont typeface="Roboto"/>
                        <a:buChar char="●"/>
                      </a:pPr>
                      <a:r>
                        <a:rPr lang="en" sz="1200">
                          <a:solidFill>
                            <a:srgbClr val="000000"/>
                          </a:solidFill>
                          <a:latin typeface="Roboto"/>
                          <a:ea typeface="Roboto"/>
                          <a:cs typeface="Roboto"/>
                          <a:sym typeface="Roboto"/>
                        </a:rPr>
                        <a:t>Using conditionals, create a formula that returns </a:t>
                      </a:r>
                      <a:r>
                        <a:rPr lang="en" sz="1200">
                          <a:solidFill>
                            <a:srgbClr val="FFFFFF"/>
                          </a:solidFill>
                          <a:highlight>
                            <a:srgbClr val="000000"/>
                          </a:highlight>
                          <a:latin typeface="Roboto"/>
                          <a:ea typeface="Roboto"/>
                          <a:cs typeface="Roboto"/>
                          <a:sym typeface="Roboto"/>
                        </a:rPr>
                        <a:t>PASS</a:t>
                      </a:r>
                      <a:r>
                        <a:rPr lang="en" sz="1200">
                          <a:solidFill>
                            <a:srgbClr val="000000"/>
                          </a:solidFill>
                          <a:latin typeface="Roboto"/>
                          <a:ea typeface="Roboto"/>
                          <a:cs typeface="Roboto"/>
                          <a:sym typeface="Roboto"/>
                        </a:rPr>
                        <a:t> if a student’s final grade is greater than or equal to 60. If a student’s final grade is below 60, the formula should return </a:t>
                      </a:r>
                      <a:r>
                        <a:rPr lang="en" sz="1200">
                          <a:solidFill>
                            <a:srgbClr val="FFFFFF"/>
                          </a:solidFill>
                          <a:highlight>
                            <a:srgbClr val="000000"/>
                          </a:highlight>
                          <a:latin typeface="Inconsolata"/>
                          <a:ea typeface="Inconsolata"/>
                          <a:cs typeface="Inconsolata"/>
                          <a:sym typeface="Inconsolata"/>
                        </a:rPr>
                        <a:t>FAIL</a:t>
                      </a:r>
                      <a:r>
                        <a:rPr lang="en" sz="1200">
                          <a:solidFill>
                            <a:srgbClr val="000000"/>
                          </a:solidFill>
                          <a:latin typeface="Roboto"/>
                          <a:ea typeface="Roboto"/>
                          <a:cs typeface="Roboto"/>
                          <a:sym typeface="Roboto"/>
                        </a:rPr>
                        <a:t>.</a:t>
                      </a:r>
                      <a:endParaRPr sz="1200"/>
                    </a:p>
                  </a:txBody>
                  <a:tcPr marT="137150" marB="137150" marR="137150" marL="137150">
                    <a:solidFill>
                      <a:srgbClr val="CFE2F3"/>
                    </a:solidFill>
                  </a:tcPr>
                </a:tc>
                <a:tc>
                  <a:txBody>
                    <a:bodyPr/>
                    <a:lstStyle/>
                    <a:p>
                      <a:pPr indent="0" lvl="0" marL="0" rtl="0" algn="l">
                        <a:spcBef>
                          <a:spcPts val="0"/>
                        </a:spcBef>
                        <a:spcAft>
                          <a:spcPts val="0"/>
                        </a:spcAft>
                        <a:buClr>
                          <a:srgbClr val="000000"/>
                        </a:buClr>
                        <a:buSzPts val="1100"/>
                        <a:buFont typeface="Arial"/>
                        <a:buNone/>
                      </a:pPr>
                      <a:r>
                        <a:rPr b="1" lang="en" sz="1200"/>
                        <a:t>Create a nested </a:t>
                      </a:r>
                      <a:r>
                        <a:rPr b="1" lang="en" sz="1200">
                          <a:solidFill>
                            <a:srgbClr val="FFFFFF"/>
                          </a:solidFill>
                          <a:highlight>
                            <a:srgbClr val="000000"/>
                          </a:highlight>
                          <a:latin typeface="Inconsolata"/>
                          <a:ea typeface="Inconsolata"/>
                          <a:cs typeface="Inconsolata"/>
                          <a:sym typeface="Inconsolata"/>
                        </a:rPr>
                        <a:t>IF()</a:t>
                      </a:r>
                      <a:r>
                        <a:rPr b="1" lang="en" sz="1200"/>
                        <a:t> formula that returns a letter grade based on a student’s final grade.</a:t>
                      </a:r>
                      <a:endParaRPr b="1" sz="1200"/>
                    </a:p>
                    <a:p>
                      <a:pPr indent="-167640" lvl="0" marL="320040" rtl="0" algn="l">
                        <a:spcBef>
                          <a:spcPts val="800"/>
                        </a:spcBef>
                        <a:spcAft>
                          <a:spcPts val="0"/>
                        </a:spcAft>
                        <a:buSzPts val="1200"/>
                        <a:buChar char="●"/>
                      </a:pPr>
                      <a:r>
                        <a:rPr lang="en" sz="1200"/>
                        <a:t>Greater than or equal to 90 = A</a:t>
                      </a:r>
                      <a:endParaRPr sz="1200"/>
                    </a:p>
                    <a:p>
                      <a:pPr indent="-167640" lvl="0" marL="320040" rtl="0" algn="l">
                        <a:spcBef>
                          <a:spcPts val="800"/>
                        </a:spcBef>
                        <a:spcAft>
                          <a:spcPts val="0"/>
                        </a:spcAft>
                        <a:buSzPts val="1200"/>
                        <a:buChar char="●"/>
                      </a:pPr>
                      <a:r>
                        <a:rPr lang="en" sz="1200"/>
                        <a:t>Greater than or equal to 80 and less than 90 = B</a:t>
                      </a:r>
                      <a:endParaRPr sz="1200"/>
                    </a:p>
                    <a:p>
                      <a:pPr indent="-167640" lvl="0" marL="320040" rtl="0" algn="l">
                        <a:spcBef>
                          <a:spcPts val="800"/>
                        </a:spcBef>
                        <a:spcAft>
                          <a:spcPts val="0"/>
                        </a:spcAft>
                        <a:buSzPts val="1200"/>
                        <a:buChar char="●"/>
                      </a:pPr>
                      <a:r>
                        <a:rPr lang="en" sz="1200"/>
                        <a:t>Greater than or equal to 70 and less than 80 = C</a:t>
                      </a:r>
                      <a:endParaRPr sz="1200"/>
                    </a:p>
                    <a:p>
                      <a:pPr indent="-167640" lvl="0" marL="320040" rtl="0" algn="l">
                        <a:spcBef>
                          <a:spcPts val="800"/>
                        </a:spcBef>
                        <a:spcAft>
                          <a:spcPts val="0"/>
                        </a:spcAft>
                        <a:buSzPts val="1200"/>
                        <a:buChar char="●"/>
                      </a:pPr>
                      <a:r>
                        <a:rPr lang="en" sz="1200"/>
                        <a:t>Greater than or equal to 60 and less than 70 = D</a:t>
                      </a:r>
                      <a:endParaRPr sz="1200"/>
                    </a:p>
                    <a:p>
                      <a:pPr indent="-167640" lvl="0" marL="320040" rtl="0" algn="l">
                        <a:spcBef>
                          <a:spcPts val="800"/>
                        </a:spcBef>
                        <a:spcAft>
                          <a:spcPts val="800"/>
                        </a:spcAft>
                        <a:buSzPts val="1200"/>
                        <a:buChar char="●"/>
                      </a:pPr>
                      <a:r>
                        <a:rPr lang="en" sz="1200"/>
                        <a:t>Anything less than 60 = F</a:t>
                      </a:r>
                      <a:endParaRPr sz="1200"/>
                    </a:p>
                  </a:txBody>
                  <a:tcPr marT="137150" marB="137150" marR="137150" marL="137150"/>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6"/>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39" name="Google Shape;339;p46"/>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7"/>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45" name="Google Shape;345;p47"/>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346" name="Google Shape;346;p47"/>
          <p:cNvSpPr txBox="1"/>
          <p:nvPr>
            <p:ph type="title"/>
          </p:nvPr>
        </p:nvSpPr>
        <p:spPr>
          <a:xfrm>
            <a:off x="-101100" y="4387000"/>
            <a:ext cx="9251400" cy="482100"/>
          </a:xfrm>
          <a:prstGeom prst="rect">
            <a:avLst/>
          </a:prstGeom>
        </p:spPr>
        <p:txBody>
          <a:bodyPr anchorCtr="0" anchor="t" bIns="0" lIns="457200" spcFirstLastPara="1" rIns="914400" wrap="square" tIns="9125">
            <a:noAutofit/>
          </a:bodyPr>
          <a:lstStyle/>
          <a:p>
            <a:pPr indent="0" lvl="0" marL="0" rtl="0" algn="r">
              <a:spcBef>
                <a:spcPts val="0"/>
              </a:spcBef>
              <a:spcAft>
                <a:spcPts val="0"/>
              </a:spcAft>
              <a:buNone/>
            </a:pPr>
            <a:r>
              <a:rPr lang="en"/>
              <a:t>Pivot Tables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FC5E8"/>
        </a:solidFill>
      </p:bgPr>
    </p:bg>
    <p:spTree>
      <p:nvGrpSpPr>
        <p:cNvPr id="350" name="Shape 350"/>
        <p:cNvGrpSpPr/>
        <p:nvPr/>
      </p:nvGrpSpPr>
      <p:grpSpPr>
        <a:xfrm>
          <a:off x="0" y="0"/>
          <a:ext cx="0" cy="0"/>
          <a:chOff x="0" y="0"/>
          <a:chExt cx="0" cy="0"/>
        </a:xfrm>
      </p:grpSpPr>
      <p:sp>
        <p:nvSpPr>
          <p:cNvPr id="351" name="Google Shape;351;p48"/>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352" name="Google Shape;352;p48"/>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Get Pivot With It</a:t>
            </a:r>
            <a:endParaRPr/>
          </a:p>
        </p:txBody>
      </p:sp>
      <p:sp>
        <p:nvSpPr>
          <p:cNvPr id="353" name="Google Shape;353;p48"/>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354" name="Google Shape;354;p48"/>
          <p:cNvPicPr preferRelativeResize="0"/>
          <p:nvPr/>
        </p:nvPicPr>
        <p:blipFill rotWithShape="1">
          <a:blip r:embed="rId3">
            <a:alphaModFix/>
          </a:blip>
          <a:srcRect b="0" l="0" r="0" t="23500"/>
          <a:stretch/>
        </p:blipFill>
        <p:spPr>
          <a:xfrm>
            <a:off x="630037" y="1452075"/>
            <a:ext cx="7883926" cy="3392562"/>
          </a:xfrm>
          <a:prstGeom prst="rect">
            <a:avLst/>
          </a:prstGeom>
          <a:noFill/>
          <a:ln cap="flat" cmpd="sng" w="9525">
            <a:solidFill>
              <a:srgbClr val="3C78D8"/>
            </a:solidFill>
            <a:prstDash val="solid"/>
            <a:round/>
            <a:headEnd len="sm" w="sm" type="none"/>
            <a:tailEnd len="sm" w="sm" type="none"/>
          </a:ln>
        </p:spPr>
      </p:pic>
      <p:sp>
        <p:nvSpPr>
          <p:cNvPr id="355" name="Google Shape;355;p48"/>
          <p:cNvSpPr txBox="1"/>
          <p:nvPr/>
        </p:nvSpPr>
        <p:spPr>
          <a:xfrm>
            <a:off x="0" y="675975"/>
            <a:ext cx="9144000" cy="364800"/>
          </a:xfrm>
          <a:prstGeom prst="rect">
            <a:avLst/>
          </a:prstGeom>
          <a:noFill/>
          <a:ln>
            <a:noFill/>
          </a:ln>
        </p:spPr>
        <p:txBody>
          <a:bodyPr anchorCtr="0" anchor="t" bIns="0" lIns="457200" spcFirstLastPara="1" rIns="457200" wrap="square" tIns="91425">
            <a:noAutofit/>
          </a:bodyPr>
          <a:lstStyle/>
          <a:p>
            <a:pPr indent="0" lvl="0" marL="0" rtl="0" algn="l">
              <a:spcBef>
                <a:spcPts val="0"/>
              </a:spcBef>
              <a:spcAft>
                <a:spcPts val="0"/>
              </a:spcAft>
              <a:buNone/>
            </a:pPr>
            <a:r>
              <a:rPr lang="en" sz="1800">
                <a:latin typeface="Roboto"/>
                <a:ea typeface="Roboto"/>
                <a:cs typeface="Roboto"/>
                <a:sym typeface="Roboto"/>
              </a:rPr>
              <a:t>Pivot tables are one of the most important data visualisation concepts to master in this class (don’t worry, they are a cinch to deal with).</a:t>
            </a:r>
            <a:endParaRPr sz="18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FC5E8"/>
        </a:solidFill>
      </p:bgPr>
    </p:bg>
    <p:spTree>
      <p:nvGrpSpPr>
        <p:cNvPr id="359" name="Shape 359"/>
        <p:cNvGrpSpPr/>
        <p:nvPr/>
      </p:nvGrpSpPr>
      <p:grpSpPr>
        <a:xfrm>
          <a:off x="0" y="0"/>
          <a:ext cx="0" cy="0"/>
          <a:chOff x="0" y="0"/>
          <a:chExt cx="0" cy="0"/>
        </a:xfrm>
      </p:grpSpPr>
      <p:sp>
        <p:nvSpPr>
          <p:cNvPr id="360" name="Google Shape;360;p49"/>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Get Pivot With It</a:t>
            </a:r>
            <a:endParaRPr/>
          </a:p>
        </p:txBody>
      </p:sp>
      <p:sp>
        <p:nvSpPr>
          <p:cNvPr id="361" name="Google Shape;361;p49"/>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62" name="Google Shape;362;p49"/>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graphicFrame>
        <p:nvGraphicFramePr>
          <p:cNvPr id="363" name="Google Shape;363;p49"/>
          <p:cNvGraphicFramePr/>
          <p:nvPr/>
        </p:nvGraphicFramePr>
        <p:xfrm>
          <a:off x="848588" y="1835336"/>
          <a:ext cx="3000000" cy="3000000"/>
        </p:xfrm>
        <a:graphic>
          <a:graphicData uri="http://schemas.openxmlformats.org/drawingml/2006/table">
            <a:tbl>
              <a:tblPr bandRow="1" firstRow="1">
                <a:noFill/>
                <a:tableStyleId>{A568F1D1-5FC4-4F0A-85BB-9845DA3D7E54}</a:tableStyleId>
              </a:tblPr>
              <a:tblGrid>
                <a:gridCol w="1085850"/>
                <a:gridCol w="1545700"/>
                <a:gridCol w="1034750"/>
              </a:tblGrid>
              <a:tr h="436125">
                <a:tc>
                  <a:txBody>
                    <a:bodyPr/>
                    <a:lstStyle/>
                    <a:p>
                      <a:pPr indent="0" lvl="0" marL="0" marR="0" rtl="0" algn="ctr">
                        <a:spcBef>
                          <a:spcPts val="0"/>
                        </a:spcBef>
                        <a:spcAft>
                          <a:spcPts val="0"/>
                        </a:spcAft>
                        <a:buNone/>
                      </a:pPr>
                      <a:r>
                        <a:rPr lang="en" sz="1400" u="none" cap="none" strike="noStrike">
                          <a:solidFill>
                            <a:schemeClr val="dk1"/>
                          </a:solidFill>
                          <a:latin typeface="Arial"/>
                          <a:ea typeface="Arial"/>
                          <a:cs typeface="Arial"/>
                          <a:sym typeface="Arial"/>
                        </a:rPr>
                        <a:t>Seller</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2F778"/>
                    </a:solidFill>
                  </a:tcPr>
                </a:tc>
                <a:tc>
                  <a:txBody>
                    <a:bodyPr/>
                    <a:lstStyle/>
                    <a:p>
                      <a:pPr indent="0" lvl="0" marL="0" marR="0" rtl="0" algn="ctr">
                        <a:spcBef>
                          <a:spcPts val="0"/>
                        </a:spcBef>
                        <a:spcAft>
                          <a:spcPts val="0"/>
                        </a:spcAft>
                        <a:buNone/>
                      </a:pPr>
                      <a:r>
                        <a:rPr lang="en">
                          <a:solidFill>
                            <a:srgbClr val="000000"/>
                          </a:solidFill>
                          <a:latin typeface="Arial"/>
                          <a:ea typeface="Arial"/>
                          <a:cs typeface="Arial"/>
                          <a:sym typeface="Arial"/>
                        </a:rPr>
                        <a:t>Quantity</a:t>
                      </a:r>
                      <a:r>
                        <a:rPr lang="en" sz="1400" u="none" cap="none" strike="noStrike">
                          <a:solidFill>
                            <a:srgbClr val="000000"/>
                          </a:solidFill>
                          <a:latin typeface="Arial"/>
                          <a:ea typeface="Arial"/>
                          <a:cs typeface="Arial"/>
                          <a:sym typeface="Arial"/>
                        </a:rPr>
                        <a:t> Sold</a:t>
                      </a:r>
                      <a:endParaRPr sz="1400" u="none" cap="none" strike="noStrike">
                        <a:solidFill>
                          <a:srgbClr val="000000"/>
                        </a:solidFill>
                        <a:latin typeface="Arial"/>
                        <a:ea typeface="Arial"/>
                        <a:cs typeface="Arial"/>
                        <a:sym typeface="Arial"/>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AFCA54"/>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Date</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009193"/>
                    </a:solidFill>
                  </a:tcPr>
                </a:tc>
              </a:tr>
              <a:tr h="356325">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Joseph</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$42.50</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1/1/17</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r>
              <a:tr h="356325">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Jacob</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$65.00</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1/3/17</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r>
              <a:tr h="356325">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Jacob</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$5.25</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1/6/17</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r>
              <a:tr h="356325">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Joseph</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$125.00</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1/6/17</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r>
              <a:tr h="356325">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Jacob</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$3.50</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1/7/17</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r>
              <a:tr h="356325">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Matt</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$32.00</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1/9/17</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r>
            </a:tbl>
          </a:graphicData>
        </a:graphic>
      </p:graphicFrame>
      <p:graphicFrame>
        <p:nvGraphicFramePr>
          <p:cNvPr id="364" name="Google Shape;364;p49"/>
          <p:cNvGraphicFramePr/>
          <p:nvPr/>
        </p:nvGraphicFramePr>
        <p:xfrm>
          <a:off x="4938895" y="1819164"/>
          <a:ext cx="3000000" cy="3000000"/>
        </p:xfrm>
        <a:graphic>
          <a:graphicData uri="http://schemas.openxmlformats.org/drawingml/2006/table">
            <a:tbl>
              <a:tblPr bandRow="1" firstRow="1">
                <a:noFill/>
                <a:tableStyleId>{A568F1D1-5FC4-4F0A-85BB-9845DA3D7E54}</a:tableStyleId>
              </a:tblPr>
              <a:tblGrid>
                <a:gridCol w="1171575"/>
                <a:gridCol w="1171575"/>
              </a:tblGrid>
              <a:tr h="436125">
                <a:tc>
                  <a:txBody>
                    <a:bodyPr/>
                    <a:lstStyle/>
                    <a:p>
                      <a:pPr indent="0" lvl="0" marL="0" marR="0" rtl="0" algn="ctr">
                        <a:spcBef>
                          <a:spcPts val="0"/>
                        </a:spcBef>
                        <a:spcAft>
                          <a:spcPts val="0"/>
                        </a:spcAft>
                        <a:buNone/>
                      </a:pPr>
                      <a:r>
                        <a:rPr lang="en" sz="1400" u="none" cap="none" strike="noStrike">
                          <a:solidFill>
                            <a:schemeClr val="dk1"/>
                          </a:solidFill>
                          <a:latin typeface="Arial"/>
                          <a:ea typeface="Arial"/>
                          <a:cs typeface="Arial"/>
                          <a:sym typeface="Arial"/>
                        </a:rPr>
                        <a:t>Seller</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2F778"/>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Total Sold</a:t>
                      </a:r>
                      <a:endParaRPr sz="1400" u="none" cap="none" strike="noStrike">
                        <a:latin typeface="Arial"/>
                        <a:ea typeface="Arial"/>
                        <a:cs typeface="Arial"/>
                        <a:sym typeface="Arial"/>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002060"/>
                    </a:solidFill>
                  </a:tcPr>
                </a:tc>
              </a:tr>
              <a:tr h="356325">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Joseph</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$167.50</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r>
              <a:tr h="356325">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Jacob</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$73.75</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1"/>
                    </a:solidFill>
                  </a:tcPr>
                </a:tc>
              </a:tr>
              <a:tr h="356325">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Matt</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c>
                  <a:txBody>
                    <a:bodyPr/>
                    <a:lstStyle/>
                    <a:p>
                      <a:pPr indent="0" lvl="0" marL="0" marR="0" rtl="0" algn="ctr">
                        <a:spcBef>
                          <a:spcPts val="0"/>
                        </a:spcBef>
                        <a:spcAft>
                          <a:spcPts val="0"/>
                        </a:spcAft>
                        <a:buNone/>
                      </a:pPr>
                      <a:r>
                        <a:rPr lang="en" sz="1400" u="none" cap="none" strike="noStrike">
                          <a:latin typeface="Arial"/>
                          <a:ea typeface="Arial"/>
                          <a:cs typeface="Arial"/>
                          <a:sym typeface="Arial"/>
                        </a:rPr>
                        <a:t>$32.00</a:t>
                      </a:r>
                      <a:endParaRPr sz="1100"/>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chemeClr val="lt2"/>
                    </a:solidFill>
                  </a:tcPr>
                </a:tc>
              </a:tr>
            </a:tbl>
          </a:graphicData>
        </a:graphic>
      </p:graphicFrame>
      <p:sp>
        <p:nvSpPr>
          <p:cNvPr id="365" name="Google Shape;365;p49"/>
          <p:cNvSpPr txBox="1"/>
          <p:nvPr/>
        </p:nvSpPr>
        <p:spPr>
          <a:xfrm>
            <a:off x="0" y="675975"/>
            <a:ext cx="9144000" cy="364800"/>
          </a:xfrm>
          <a:prstGeom prst="rect">
            <a:avLst/>
          </a:prstGeom>
          <a:noFill/>
          <a:ln>
            <a:noFill/>
          </a:ln>
        </p:spPr>
        <p:txBody>
          <a:bodyPr anchorCtr="0" anchor="t" bIns="0" lIns="457200" spcFirstLastPara="1" rIns="457200" wrap="square" tIns="91425">
            <a:noAutofit/>
          </a:bodyPr>
          <a:lstStyle/>
          <a:p>
            <a:pPr indent="0" lvl="0" marL="0" rtl="0" algn="l">
              <a:spcBef>
                <a:spcPts val="0"/>
              </a:spcBef>
              <a:spcAft>
                <a:spcPts val="0"/>
              </a:spcAft>
              <a:buNone/>
            </a:pPr>
            <a:r>
              <a:rPr lang="en" sz="1800">
                <a:latin typeface="Roboto"/>
                <a:ea typeface="Roboto"/>
                <a:cs typeface="Roboto"/>
                <a:sym typeface="Roboto"/>
              </a:rPr>
              <a:t>Essentially</a:t>
            </a:r>
            <a:r>
              <a:rPr lang="en" sz="1800">
                <a:latin typeface="Roboto"/>
                <a:ea typeface="Roboto"/>
                <a:cs typeface="Roboto"/>
                <a:sym typeface="Roboto"/>
              </a:rPr>
              <a:t>, a pivot table is a </a:t>
            </a:r>
            <a:r>
              <a:rPr b="1" lang="en" sz="1800">
                <a:highlight>
                  <a:srgbClr val="FFFF00"/>
                </a:highlight>
                <a:latin typeface="Roboto"/>
                <a:ea typeface="Roboto"/>
                <a:cs typeface="Roboto"/>
                <a:sym typeface="Roboto"/>
              </a:rPr>
              <a:t>summative</a:t>
            </a:r>
            <a:r>
              <a:rPr lang="en" sz="1800">
                <a:latin typeface="Roboto"/>
                <a:ea typeface="Roboto"/>
                <a:cs typeface="Roboto"/>
                <a:sym typeface="Roboto"/>
              </a:rPr>
              <a:t> analytic tool that allows us to perform aggregate functions that allow any combination of fields. The term </a:t>
            </a:r>
            <a:r>
              <a:rPr i="1" lang="en" sz="1800">
                <a:latin typeface="Roboto"/>
                <a:ea typeface="Roboto"/>
                <a:cs typeface="Roboto"/>
                <a:sym typeface="Roboto"/>
              </a:rPr>
              <a:t>pivot table</a:t>
            </a:r>
            <a:r>
              <a:rPr lang="en" sz="1800">
                <a:latin typeface="Roboto"/>
                <a:ea typeface="Roboto"/>
                <a:cs typeface="Roboto"/>
                <a:sym typeface="Roboto"/>
              </a:rPr>
              <a:t> comes from the fact that we are pivoting along a data axis.</a:t>
            </a:r>
            <a:endParaRPr sz="1800">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FC5E8"/>
        </a:solidFill>
      </p:bgPr>
    </p:bg>
    <p:spTree>
      <p:nvGrpSpPr>
        <p:cNvPr id="369" name="Shape 369"/>
        <p:cNvGrpSpPr/>
        <p:nvPr/>
      </p:nvGrpSpPr>
      <p:grpSpPr>
        <a:xfrm>
          <a:off x="0" y="0"/>
          <a:ext cx="0" cy="0"/>
          <a:chOff x="0" y="0"/>
          <a:chExt cx="0" cy="0"/>
        </a:xfrm>
      </p:grpSpPr>
      <p:sp>
        <p:nvSpPr>
          <p:cNvPr id="370" name="Google Shape;370;p50"/>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Clr>
                <a:schemeClr val="dk1"/>
              </a:buClr>
              <a:buSzPts val="1100"/>
              <a:buFont typeface="Arial"/>
              <a:buNone/>
            </a:pPr>
            <a:r>
              <a:rPr lang="en"/>
              <a:t>Word to the Wise: Keep It Flat!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371" name="Google Shape;371;p50"/>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72" name="Google Shape;372;p50"/>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pic>
        <p:nvPicPr>
          <p:cNvPr id="373" name="Google Shape;373;p50"/>
          <p:cNvPicPr preferRelativeResize="0"/>
          <p:nvPr/>
        </p:nvPicPr>
        <p:blipFill rotWithShape="1">
          <a:blip r:embed="rId3">
            <a:alphaModFix/>
          </a:blip>
          <a:srcRect b="0" l="0" r="0" t="0"/>
          <a:stretch/>
        </p:blipFill>
        <p:spPr>
          <a:xfrm>
            <a:off x="1143002" y="2368301"/>
            <a:ext cx="6858000" cy="2294460"/>
          </a:xfrm>
          <a:prstGeom prst="rect">
            <a:avLst/>
          </a:prstGeom>
          <a:noFill/>
          <a:ln>
            <a:noFill/>
          </a:ln>
          <a:effectLst>
            <a:outerShdw blurRad="57150" rotWithShape="0" algn="bl" dir="5400000" dist="19050">
              <a:srgbClr val="000000">
                <a:alpha val="50000"/>
              </a:srgbClr>
            </a:outerShdw>
          </a:effectLst>
        </p:spPr>
      </p:pic>
      <p:sp>
        <p:nvSpPr>
          <p:cNvPr id="374" name="Google Shape;374;p50"/>
          <p:cNvSpPr txBox="1"/>
          <p:nvPr/>
        </p:nvSpPr>
        <p:spPr>
          <a:xfrm>
            <a:off x="0" y="675975"/>
            <a:ext cx="9144000" cy="364800"/>
          </a:xfrm>
          <a:prstGeom prst="rect">
            <a:avLst/>
          </a:prstGeom>
          <a:noFill/>
          <a:ln>
            <a:noFill/>
          </a:ln>
        </p:spPr>
        <p:txBody>
          <a:bodyPr anchorCtr="0" anchor="t" bIns="0" lIns="457200" spcFirstLastPara="1" rIns="457200" wrap="square" tIns="91425">
            <a:noAutofit/>
          </a:bodyPr>
          <a:lstStyle/>
          <a:p>
            <a:pPr indent="0" lvl="0" marL="0" rtl="0" algn="l">
              <a:spcBef>
                <a:spcPts val="0"/>
              </a:spcBef>
              <a:spcAft>
                <a:spcPts val="0"/>
              </a:spcAft>
              <a:buNone/>
            </a:pPr>
            <a:r>
              <a:rPr lang="en" sz="1800">
                <a:latin typeface="Roboto"/>
                <a:ea typeface="Roboto"/>
                <a:cs typeface="Roboto"/>
                <a:sym typeface="Roboto"/>
              </a:rPr>
              <a:t>Modern business intelligence (BI) tools like Tableau, Sisense, and Salesforce work best if data is stored in flat CSVs—meaning column headers represent fields (vertically) on the spreadsheet. This is largely because all of these technologies heavily utilise pivot tables as a tool for their visualisations. </a:t>
            </a:r>
            <a:r>
              <a:rPr b="1" lang="en" sz="1800">
                <a:highlight>
                  <a:srgbClr val="FFFF00"/>
                </a:highlight>
                <a:latin typeface="Roboto"/>
                <a:ea typeface="Roboto"/>
                <a:cs typeface="Roboto"/>
                <a:sym typeface="Roboto"/>
              </a:rPr>
              <a:t>Don’t try to confuse this simplicity. “Spreadsheet magic” is a nightmare to analyze.</a:t>
            </a:r>
            <a:endParaRPr b="1" sz="1800">
              <a:highlight>
                <a:srgbClr val="FFFF00"/>
              </a:highlight>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1"/>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80" name="Google Shape;380;p51"/>
          <p:cNvSpPr txBox="1"/>
          <p:nvPr/>
        </p:nvSpPr>
        <p:spPr>
          <a:xfrm>
            <a:off x="273150" y="579150"/>
            <a:ext cx="4760700" cy="7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400">
                <a:latin typeface="Inconsolata"/>
                <a:ea typeface="Inconsolata"/>
                <a:cs typeface="Inconsolata"/>
                <a:sym typeface="Inconsolata"/>
              </a:rPr>
              <a:t>&lt;Time for Excel&gt;</a:t>
            </a:r>
            <a:endParaRPr sz="4400">
              <a:latin typeface="Inconsolata"/>
              <a:ea typeface="Inconsolata"/>
              <a:cs typeface="Inconsolata"/>
              <a:sym typeface="Inconsolat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2"/>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86" name="Google Shape;386;p52"/>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387" name="Google Shape;387;p52"/>
          <p:cNvSpPr txBox="1"/>
          <p:nvPr>
            <p:ph type="title"/>
          </p:nvPr>
        </p:nvSpPr>
        <p:spPr>
          <a:xfrm>
            <a:off x="-101100" y="4234600"/>
            <a:ext cx="8970300" cy="634500"/>
          </a:xfrm>
          <a:prstGeom prst="rect">
            <a:avLst/>
          </a:prstGeom>
        </p:spPr>
        <p:txBody>
          <a:bodyPr anchorCtr="0" anchor="t" bIns="0" lIns="457200" spcFirstLastPara="1" rIns="1005825" wrap="square" tIns="9125">
            <a:noAutofit/>
          </a:bodyPr>
          <a:lstStyle/>
          <a:p>
            <a:pPr indent="0" lvl="0" marL="0" rtl="0" algn="r">
              <a:spcBef>
                <a:spcPts val="0"/>
              </a:spcBef>
              <a:spcAft>
                <a:spcPts val="0"/>
              </a:spcAft>
              <a:buNone/>
            </a:pPr>
            <a:r>
              <a:rPr lang="en"/>
              <a:t>15 minutes</a:t>
            </a:r>
            <a:endParaRPr/>
          </a:p>
        </p:txBody>
      </p:sp>
      <p:sp>
        <p:nvSpPr>
          <p:cNvPr id="388" name="Google Shape;388;p52"/>
          <p:cNvSpPr txBox="1"/>
          <p:nvPr>
            <p:ph idx="2" type="title"/>
          </p:nvPr>
        </p:nvSpPr>
        <p:spPr>
          <a:xfrm>
            <a:off x="273900" y="1042875"/>
            <a:ext cx="8595300" cy="2764200"/>
          </a:xfrm>
          <a:prstGeom prst="rect">
            <a:avLst/>
          </a:prstGeom>
        </p:spPr>
        <p:txBody>
          <a:bodyPr anchorCtr="0" anchor="t" bIns="457200" lIns="2560300" spcFirstLastPara="1" rIns="457200" wrap="square" tIns="0">
            <a:noAutofit/>
          </a:bodyPr>
          <a:lstStyle/>
          <a:p>
            <a:pPr indent="0" lvl="0" marL="0" rtl="0" algn="l">
              <a:spcBef>
                <a:spcPts val="0"/>
              </a:spcBef>
              <a:spcAft>
                <a:spcPts val="0"/>
              </a:spcAft>
              <a:buNone/>
            </a:pPr>
            <a:r>
              <a:rPr b="1" lang="en" sz="2800">
                <a:solidFill>
                  <a:schemeClr val="dk1"/>
                </a:solidFill>
              </a:rPr>
              <a:t>Activity: </a:t>
            </a:r>
            <a:r>
              <a:rPr lang="en" sz="2800">
                <a:solidFill>
                  <a:schemeClr val="dk1"/>
                </a:solidFill>
                <a:latin typeface="Roboto Light"/>
                <a:ea typeface="Roboto Light"/>
                <a:cs typeface="Roboto Light"/>
                <a:sym typeface="Roboto Light"/>
              </a:rPr>
              <a:t>Top Songs Pivot Table</a:t>
            </a:r>
            <a:endParaRPr sz="2800">
              <a:solidFill>
                <a:schemeClr val="dk1"/>
              </a:solidFill>
              <a:latin typeface="Roboto Light"/>
              <a:ea typeface="Roboto Light"/>
              <a:cs typeface="Roboto Light"/>
              <a:sym typeface="Roboto Light"/>
            </a:endParaRPr>
          </a:p>
          <a:p>
            <a:pPr indent="0" lvl="0" marL="0" rtl="0" algn="l">
              <a:spcBef>
                <a:spcPts val="800"/>
              </a:spcBef>
              <a:spcAft>
                <a:spcPts val="0"/>
              </a:spcAft>
              <a:buNone/>
            </a:pPr>
            <a:r>
              <a:rPr lang="en" sz="1800">
                <a:latin typeface="Roboto Light"/>
                <a:ea typeface="Roboto Light"/>
                <a:cs typeface="Roboto Light"/>
                <a:sym typeface="Roboto Light"/>
              </a:rPr>
              <a:t>In this activity, you will use a 5000-row spreadsheet containing data on the top 5000 songs from 1901 on. Using pivot tables, you will uncover which artists have the most songs in the top 5000, what the songs are, and what year they were released. </a:t>
            </a:r>
            <a:endParaRPr sz="1800">
              <a:solidFill>
                <a:schemeClr val="dk1"/>
              </a:solidFill>
              <a:latin typeface="Roboto Light"/>
              <a:ea typeface="Roboto Light"/>
              <a:cs typeface="Roboto Light"/>
              <a:sym typeface="Roboto Light"/>
            </a:endParaRPr>
          </a:p>
          <a:p>
            <a:pPr indent="0" lvl="0" marL="0" rtl="0" algn="l">
              <a:spcBef>
                <a:spcPts val="80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5"/>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Boot Camp Pointers</a:t>
            </a:r>
            <a:endParaRPr/>
          </a:p>
        </p:txBody>
      </p:sp>
      <p:sp>
        <p:nvSpPr>
          <p:cNvPr id="209" name="Google Shape;209;p35"/>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210" name="Google Shape;210;p35"/>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500"/>
              </a:spcAft>
              <a:buNone/>
            </a:pPr>
            <a:r>
              <a:rPr lang="en">
                <a:solidFill>
                  <a:schemeClr val="dk1"/>
                </a:solidFill>
              </a:rPr>
              <a:t>As you work through this module, remember the following:</a:t>
            </a:r>
            <a:endParaRPr>
              <a:solidFill>
                <a:schemeClr val="dk1"/>
              </a:solidFill>
            </a:endParaRPr>
          </a:p>
        </p:txBody>
      </p:sp>
      <p:sp>
        <p:nvSpPr>
          <p:cNvPr id="211" name="Google Shape;211;p35"/>
          <p:cNvSpPr/>
          <p:nvPr/>
        </p:nvSpPr>
        <p:spPr>
          <a:xfrm flipH="1">
            <a:off x="724275" y="1937775"/>
            <a:ext cx="2428500" cy="2662800"/>
          </a:xfrm>
          <a:prstGeom prst="round2DiagRect">
            <a:avLst>
              <a:gd fmla="val 16667" name="adj1"/>
              <a:gd fmla="val 0" name="adj2"/>
            </a:avLst>
          </a:prstGeom>
          <a:solidFill>
            <a:srgbClr val="F3F3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Your Bootcamp Spot material is connected to the things we will do during class. </a:t>
            </a:r>
            <a:endParaRPr sz="1600">
              <a:latin typeface="Roboto"/>
              <a:ea typeface="Roboto"/>
              <a:cs typeface="Roboto"/>
              <a:sym typeface="Roboto"/>
            </a:endParaRPr>
          </a:p>
          <a:p>
            <a:pPr indent="0" lvl="0" marL="0" rtl="0" algn="l">
              <a:spcBef>
                <a:spcPts val="1000"/>
              </a:spcBef>
              <a:spcAft>
                <a:spcPts val="1000"/>
              </a:spcAft>
              <a:buNone/>
            </a:pPr>
            <a:r>
              <a:rPr lang="en" sz="1600">
                <a:latin typeface="Roboto"/>
                <a:ea typeface="Roboto"/>
                <a:cs typeface="Roboto"/>
                <a:sym typeface="Roboto"/>
              </a:rPr>
              <a:t>It’s all part of the journey! </a:t>
            </a:r>
            <a:endParaRPr sz="1600">
              <a:latin typeface="Roboto"/>
              <a:ea typeface="Roboto"/>
              <a:cs typeface="Roboto"/>
              <a:sym typeface="Roboto"/>
            </a:endParaRPr>
          </a:p>
        </p:txBody>
      </p:sp>
      <p:grpSp>
        <p:nvGrpSpPr>
          <p:cNvPr id="212" name="Google Shape;212;p35"/>
          <p:cNvGrpSpPr/>
          <p:nvPr/>
        </p:nvGrpSpPr>
        <p:grpSpPr>
          <a:xfrm>
            <a:off x="457181" y="1345103"/>
            <a:ext cx="533372" cy="533480"/>
            <a:chOff x="457200" y="1378813"/>
            <a:chExt cx="695400" cy="695450"/>
          </a:xfrm>
        </p:grpSpPr>
        <p:sp>
          <p:nvSpPr>
            <p:cNvPr id="213" name="Google Shape;213;p35"/>
            <p:cNvSpPr/>
            <p:nvPr/>
          </p:nvSpPr>
          <p:spPr>
            <a:xfrm>
              <a:off x="457200" y="1378813"/>
              <a:ext cx="695400" cy="621300"/>
            </a:xfrm>
            <a:prstGeom prst="roundRect">
              <a:avLst>
                <a:gd fmla="val 16667" name="adj"/>
              </a:avLst>
            </a:prstGeom>
            <a:solidFill>
              <a:srgbClr val="1155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214" name="Google Shape;214;p35"/>
            <p:cNvSpPr/>
            <p:nvPr/>
          </p:nvSpPr>
          <p:spPr>
            <a:xfrm rot="10800000">
              <a:off x="634726" y="1885638"/>
              <a:ext cx="340325" cy="188625"/>
            </a:xfrm>
            <a:prstGeom prst="flowChartExtra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215" name="Google Shape;215;p35"/>
          <p:cNvGrpSpPr/>
          <p:nvPr/>
        </p:nvGrpSpPr>
        <p:grpSpPr>
          <a:xfrm>
            <a:off x="3228956" y="1345103"/>
            <a:ext cx="533372" cy="533480"/>
            <a:chOff x="457200" y="1378813"/>
            <a:chExt cx="695400" cy="695450"/>
          </a:xfrm>
        </p:grpSpPr>
        <p:sp>
          <p:nvSpPr>
            <p:cNvPr id="216" name="Google Shape;216;p35"/>
            <p:cNvSpPr/>
            <p:nvPr/>
          </p:nvSpPr>
          <p:spPr>
            <a:xfrm>
              <a:off x="457200" y="1378813"/>
              <a:ext cx="695400" cy="621300"/>
            </a:xfrm>
            <a:prstGeom prst="roundRect">
              <a:avLst>
                <a:gd fmla="val 16667" name="adj"/>
              </a:avLst>
            </a:prstGeom>
            <a:solidFill>
              <a:srgbClr val="1155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217" name="Google Shape;217;p35"/>
            <p:cNvSpPr/>
            <p:nvPr/>
          </p:nvSpPr>
          <p:spPr>
            <a:xfrm rot="10800000">
              <a:off x="634726" y="1885638"/>
              <a:ext cx="340325" cy="188625"/>
            </a:xfrm>
            <a:prstGeom prst="flowChartExtra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218" name="Google Shape;218;p35"/>
          <p:cNvSpPr/>
          <p:nvPr/>
        </p:nvSpPr>
        <p:spPr>
          <a:xfrm flipH="1">
            <a:off x="3496050" y="1937775"/>
            <a:ext cx="2428500" cy="2662800"/>
          </a:xfrm>
          <a:prstGeom prst="round2DiagRect">
            <a:avLst>
              <a:gd fmla="val 16667" name="adj1"/>
              <a:gd fmla="val 0" name="adj2"/>
            </a:avLst>
          </a:prstGeom>
          <a:solidFill>
            <a:srgbClr val="F3F3F3"/>
          </a:solid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1600">
                <a:latin typeface="Roboto"/>
                <a:ea typeface="Roboto"/>
                <a:cs typeface="Roboto"/>
                <a:sym typeface="Roboto"/>
              </a:rPr>
              <a:t>Your coursework this week will prepare you with all the skills that you need to succeed on your Challenge assignment!</a:t>
            </a:r>
            <a:endParaRPr sz="1600">
              <a:latin typeface="Roboto"/>
              <a:ea typeface="Roboto"/>
              <a:cs typeface="Roboto"/>
              <a:sym typeface="Roboto"/>
            </a:endParaRPr>
          </a:p>
        </p:txBody>
      </p:sp>
      <p:grpSp>
        <p:nvGrpSpPr>
          <p:cNvPr id="219" name="Google Shape;219;p35"/>
          <p:cNvGrpSpPr/>
          <p:nvPr/>
        </p:nvGrpSpPr>
        <p:grpSpPr>
          <a:xfrm>
            <a:off x="6134081" y="1345853"/>
            <a:ext cx="533372" cy="533480"/>
            <a:chOff x="457200" y="1378813"/>
            <a:chExt cx="695400" cy="695450"/>
          </a:xfrm>
        </p:grpSpPr>
        <p:sp>
          <p:nvSpPr>
            <p:cNvPr id="220" name="Google Shape;220;p35"/>
            <p:cNvSpPr/>
            <p:nvPr/>
          </p:nvSpPr>
          <p:spPr>
            <a:xfrm>
              <a:off x="457200" y="1378813"/>
              <a:ext cx="695400" cy="621300"/>
            </a:xfrm>
            <a:prstGeom prst="roundRect">
              <a:avLst>
                <a:gd fmla="val 16667" name="adj"/>
              </a:avLst>
            </a:prstGeom>
            <a:solidFill>
              <a:srgbClr val="1155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solidFill>
                    <a:srgbClr val="FFFFFF"/>
                  </a:solidFill>
                  <a:latin typeface="Roboto Light"/>
                  <a:ea typeface="Roboto Light"/>
                  <a:cs typeface="Roboto Light"/>
                  <a:sym typeface="Roboto Light"/>
                </a:rPr>
                <a:t>03</a:t>
              </a:r>
              <a:endParaRPr sz="2100">
                <a:solidFill>
                  <a:srgbClr val="FFFFFF"/>
                </a:solidFill>
                <a:latin typeface="Roboto Light"/>
                <a:ea typeface="Roboto Light"/>
                <a:cs typeface="Roboto Light"/>
                <a:sym typeface="Roboto Light"/>
              </a:endParaRPr>
            </a:p>
          </p:txBody>
        </p:sp>
        <p:sp>
          <p:nvSpPr>
            <p:cNvPr id="221" name="Google Shape;221;p35"/>
            <p:cNvSpPr/>
            <p:nvPr/>
          </p:nvSpPr>
          <p:spPr>
            <a:xfrm rot="10800000">
              <a:off x="634726" y="1885638"/>
              <a:ext cx="340325" cy="188625"/>
            </a:xfrm>
            <a:prstGeom prst="flowChartExtract">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222" name="Google Shape;222;p35"/>
          <p:cNvSpPr/>
          <p:nvPr/>
        </p:nvSpPr>
        <p:spPr>
          <a:xfrm flipH="1">
            <a:off x="6401175" y="1938525"/>
            <a:ext cx="2428500" cy="2662800"/>
          </a:xfrm>
          <a:prstGeom prst="round2DiagRect">
            <a:avLst>
              <a:gd fmla="val 16667" name="adj1"/>
              <a:gd fmla="val 0" name="adj2"/>
            </a:avLst>
          </a:prstGeom>
          <a:solidFill>
            <a:srgbClr val="F3F3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Be proactive in using Office Hours to get help with any installation issues.</a:t>
            </a:r>
            <a:endParaRPr sz="1600">
              <a:latin typeface="Roboto"/>
              <a:ea typeface="Roboto"/>
              <a:cs typeface="Roboto"/>
              <a:sym typeface="Roboto"/>
            </a:endParaRPr>
          </a:p>
          <a:p>
            <a:pPr indent="0" lvl="0" marL="0" rtl="0" algn="l">
              <a:spcBef>
                <a:spcPts val="1000"/>
              </a:spcBef>
              <a:spcAft>
                <a:spcPts val="1000"/>
              </a:spcAft>
              <a:buNone/>
            </a:pPr>
            <a:r>
              <a:rPr lang="en" sz="1600">
                <a:latin typeface="Roboto"/>
                <a:ea typeface="Roboto"/>
                <a:cs typeface="Roboto"/>
                <a:sym typeface="Roboto"/>
              </a:rPr>
              <a:t>We’re here to help! </a:t>
            </a:r>
            <a:endParaRPr sz="16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3"/>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394" name="Google Shape;394;p53"/>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marR="0" rtl="0" algn="l">
              <a:lnSpc>
                <a:spcPct val="100000"/>
              </a:lnSpc>
              <a:spcBef>
                <a:spcPts val="0"/>
              </a:spcBef>
              <a:spcAft>
                <a:spcPts val="0"/>
              </a:spcAft>
              <a:buNone/>
            </a:pPr>
            <a:r>
              <a:rPr lang="en">
                <a:latin typeface="Roboto"/>
                <a:ea typeface="Roboto"/>
                <a:cs typeface="Roboto"/>
                <a:sym typeface="Roboto"/>
              </a:rPr>
              <a:t>Top Songs Pivot Table Instructions</a:t>
            </a:r>
            <a:endParaRPr>
              <a:latin typeface="Roboto"/>
              <a:ea typeface="Roboto"/>
              <a:cs typeface="Roboto"/>
              <a:sym typeface="Roboto"/>
            </a:endParaRPr>
          </a:p>
        </p:txBody>
      </p:sp>
      <p:sp>
        <p:nvSpPr>
          <p:cNvPr id="395" name="Google Shape;395;p53"/>
          <p:cNvSpPr txBox="1"/>
          <p:nvPr>
            <p:ph idx="2" type="body"/>
          </p:nvPr>
        </p:nvSpPr>
        <p:spPr>
          <a:xfrm>
            <a:off x="175" y="1284250"/>
            <a:ext cx="9144000" cy="3199200"/>
          </a:xfrm>
          <a:prstGeom prst="rect">
            <a:avLst/>
          </a:prstGeom>
        </p:spPr>
        <p:txBody>
          <a:bodyPr anchorCtr="0" anchor="t" bIns="914400" lIns="457200" spcFirstLastPara="1" rIns="457200" wrap="square" tIns="0">
            <a:noAutofit/>
          </a:bodyPr>
          <a:lstStyle/>
          <a:p>
            <a:pPr indent="-193040" lvl="0" marL="320040" rtl="0" algn="l">
              <a:spcBef>
                <a:spcPts val="0"/>
              </a:spcBef>
              <a:spcAft>
                <a:spcPts val="0"/>
              </a:spcAft>
              <a:buClr>
                <a:schemeClr val="dk1"/>
              </a:buClr>
              <a:buSzPts val="1600"/>
              <a:buChar char="●"/>
            </a:pPr>
            <a:r>
              <a:rPr lang="en" sz="1600">
                <a:solidFill>
                  <a:schemeClr val="dk1"/>
                </a:solidFill>
              </a:rPr>
              <a:t>Select all of the data in your worksheet and create a new pivot table.</a:t>
            </a:r>
            <a:endParaRPr sz="1600">
              <a:solidFill>
                <a:schemeClr val="dk1"/>
              </a:solidFill>
            </a:endParaRPr>
          </a:p>
          <a:p>
            <a:pPr indent="-193040" lvl="0" marL="320040" rtl="0" algn="l">
              <a:spcBef>
                <a:spcPts val="1000"/>
              </a:spcBef>
              <a:spcAft>
                <a:spcPts val="0"/>
              </a:spcAft>
              <a:buClr>
                <a:schemeClr val="dk1"/>
              </a:buClr>
              <a:buSzPts val="1600"/>
              <a:buChar char="●"/>
            </a:pPr>
            <a:r>
              <a:rPr lang="en" sz="1600">
                <a:solidFill>
                  <a:schemeClr val="dk1"/>
                </a:solidFill>
              </a:rPr>
              <a:t>Make a pivot table that can be filtered by year and contains two rows: </a:t>
            </a:r>
            <a:r>
              <a:rPr i="1" lang="en" sz="1600">
                <a:solidFill>
                  <a:schemeClr val="dk1"/>
                </a:solidFill>
              </a:rPr>
              <a:t>Artist</a:t>
            </a:r>
            <a:r>
              <a:rPr lang="en" sz="1600">
                <a:solidFill>
                  <a:schemeClr val="dk1"/>
                </a:solidFill>
              </a:rPr>
              <a:t> and </a:t>
            </a:r>
            <a:r>
              <a:rPr i="1" lang="en" sz="1600">
                <a:solidFill>
                  <a:schemeClr val="dk1"/>
                </a:solidFill>
              </a:rPr>
              <a:t>Name</a:t>
            </a:r>
            <a:r>
              <a:rPr lang="en" sz="1600">
                <a:solidFill>
                  <a:schemeClr val="dk1"/>
                </a:solidFill>
              </a:rPr>
              <a:t>.</a:t>
            </a:r>
            <a:endParaRPr sz="1600">
              <a:solidFill>
                <a:schemeClr val="dk1"/>
              </a:solidFill>
            </a:endParaRPr>
          </a:p>
          <a:p>
            <a:pPr indent="-193040" lvl="0" marL="320040" rtl="0" algn="l">
              <a:spcBef>
                <a:spcPts val="1000"/>
              </a:spcBef>
              <a:spcAft>
                <a:spcPts val="0"/>
              </a:spcAft>
              <a:buClr>
                <a:schemeClr val="dk1"/>
              </a:buClr>
              <a:buSzPts val="1600"/>
              <a:buChar char="●"/>
            </a:pPr>
            <a:r>
              <a:rPr lang="en" sz="1600">
                <a:solidFill>
                  <a:schemeClr val="dk1"/>
                </a:solidFill>
              </a:rPr>
              <a:t>All of an artist’s songs should be listed below their name.</a:t>
            </a:r>
            <a:endParaRPr sz="1600">
              <a:solidFill>
                <a:schemeClr val="dk1"/>
              </a:solidFill>
            </a:endParaRPr>
          </a:p>
          <a:p>
            <a:pPr indent="-193040" lvl="0" marL="320040" rtl="0" algn="l">
              <a:spcBef>
                <a:spcPts val="1000"/>
              </a:spcBef>
              <a:spcAft>
                <a:spcPts val="0"/>
              </a:spcAft>
              <a:buClr>
                <a:schemeClr val="dk1"/>
              </a:buClr>
              <a:buSzPts val="1600"/>
              <a:buChar char="●"/>
            </a:pPr>
            <a:r>
              <a:rPr lang="en" sz="1600">
                <a:solidFill>
                  <a:schemeClr val="dk1"/>
                </a:solidFill>
              </a:rPr>
              <a:t>Update your pivot table to contain values for:</a:t>
            </a:r>
            <a:endParaRPr sz="1600">
              <a:solidFill>
                <a:schemeClr val="dk1"/>
              </a:solidFill>
            </a:endParaRPr>
          </a:p>
          <a:p>
            <a:pPr indent="-330200" lvl="1" marL="914400" rtl="0" algn="l">
              <a:spcBef>
                <a:spcPts val="1000"/>
              </a:spcBef>
              <a:spcAft>
                <a:spcPts val="0"/>
              </a:spcAft>
              <a:buClr>
                <a:schemeClr val="dk1"/>
              </a:buClr>
              <a:buSzPts val="1600"/>
              <a:buChar char="○"/>
            </a:pPr>
            <a:r>
              <a:rPr lang="en" sz="1600">
                <a:solidFill>
                  <a:schemeClr val="dk1"/>
                </a:solidFill>
              </a:rPr>
              <a:t>How many songs an artist has in the top 5000</a:t>
            </a:r>
            <a:endParaRPr sz="1600">
              <a:solidFill>
                <a:schemeClr val="dk1"/>
              </a:solidFill>
            </a:endParaRPr>
          </a:p>
          <a:p>
            <a:pPr indent="-330200" lvl="1" marL="914400" rtl="0" algn="l">
              <a:spcBef>
                <a:spcPts val="1000"/>
              </a:spcBef>
              <a:spcAft>
                <a:spcPts val="0"/>
              </a:spcAft>
              <a:buClr>
                <a:schemeClr val="dk1"/>
              </a:buClr>
              <a:buSzPts val="1600"/>
              <a:buChar char="○"/>
            </a:pPr>
            <a:r>
              <a:rPr lang="en" sz="1600">
                <a:solidFill>
                  <a:schemeClr val="dk1"/>
                </a:solidFill>
              </a:rPr>
              <a:t>The sum of the final_score of their songs. </a:t>
            </a:r>
            <a:endParaRPr sz="1600">
              <a:solidFill>
                <a:schemeClr val="dk1"/>
              </a:solidFill>
            </a:endParaRPr>
          </a:p>
          <a:p>
            <a:pPr indent="-193040" lvl="0" marL="320040" rtl="0" algn="l">
              <a:spcBef>
                <a:spcPts val="1000"/>
              </a:spcBef>
              <a:spcAft>
                <a:spcPts val="0"/>
              </a:spcAft>
              <a:buClr>
                <a:schemeClr val="dk1"/>
              </a:buClr>
              <a:buSzPts val="1600"/>
              <a:buChar char="●"/>
            </a:pPr>
            <a:r>
              <a:rPr lang="en" sz="1600">
                <a:solidFill>
                  <a:schemeClr val="dk1"/>
                </a:solidFill>
              </a:rPr>
              <a:t>Sort your pivot table by descending sum of the final_score.</a:t>
            </a:r>
            <a:endParaRPr sz="1600">
              <a:solidFill>
                <a:schemeClr val="dk1"/>
              </a:solidFill>
            </a:endParaRPr>
          </a:p>
          <a:p>
            <a:pPr indent="0" lvl="0" marL="0" rtl="0" algn="l">
              <a:spcBef>
                <a:spcPts val="1000"/>
              </a:spcBef>
              <a:spcAft>
                <a:spcPts val="0"/>
              </a:spcAft>
              <a:buNone/>
            </a:pPr>
            <a:r>
              <a:t/>
            </a:r>
            <a:endParaRPr sz="1600">
              <a:solidFill>
                <a:schemeClr val="dk1"/>
              </a:solidFill>
            </a:endParaRPr>
          </a:p>
          <a:p>
            <a:pPr indent="0" lvl="0" marL="0" rtl="0" algn="l">
              <a:spcBef>
                <a:spcPts val="1000"/>
              </a:spcBef>
              <a:spcAft>
                <a:spcPts val="1000"/>
              </a:spcAft>
              <a:buNone/>
            </a:pPr>
            <a:r>
              <a:t/>
            </a:r>
            <a:endParaRPr sz="1600"/>
          </a:p>
        </p:txBody>
      </p:sp>
      <p:sp>
        <p:nvSpPr>
          <p:cNvPr id="396" name="Google Shape;396;p53"/>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1600"/>
              </a:spcAft>
              <a:buNone/>
            </a:pPr>
            <a:r>
              <a:t/>
            </a:r>
            <a:endParaRPr/>
          </a:p>
        </p:txBody>
      </p:sp>
      <p:sp>
        <p:nvSpPr>
          <p:cNvPr id="397" name="Google Shape;397;p53"/>
          <p:cNvSpPr txBox="1"/>
          <p:nvPr/>
        </p:nvSpPr>
        <p:spPr>
          <a:xfrm>
            <a:off x="-12300" y="4641650"/>
            <a:ext cx="9168600" cy="264900"/>
          </a:xfrm>
          <a:prstGeom prst="rect">
            <a:avLst/>
          </a:prstGeom>
          <a:noFill/>
          <a:ln>
            <a:noFill/>
          </a:ln>
        </p:spPr>
        <p:txBody>
          <a:bodyPr anchorCtr="0" anchor="t" bIns="0" lIns="1097275" spcFirstLastPara="1" rIns="1005825" wrap="square" tIns="9125">
            <a:noAutofit/>
          </a:bodyPr>
          <a:lstStyle/>
          <a:p>
            <a:pPr indent="0" lvl="0" marL="0" rtl="0" algn="r">
              <a:spcBef>
                <a:spcPts val="0"/>
              </a:spcBef>
              <a:spcAft>
                <a:spcPts val="0"/>
              </a:spcAft>
              <a:buNone/>
            </a:pPr>
            <a:r>
              <a:rPr b="1" lang="en" sz="1000">
                <a:latin typeface="Roboto"/>
                <a:ea typeface="Roboto"/>
                <a:cs typeface="Roboto"/>
                <a:sym typeface="Roboto"/>
              </a:rPr>
              <a:t>Suggested Time: </a:t>
            </a:r>
            <a:r>
              <a:rPr lang="en" sz="1000">
                <a:latin typeface="Roboto"/>
                <a:ea typeface="Roboto"/>
                <a:cs typeface="Roboto"/>
                <a:sym typeface="Roboto"/>
              </a:rPr>
              <a:t>15 minutes</a:t>
            </a:r>
            <a:endParaRPr sz="1000">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4"/>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403" name="Google Shape;403;p54"/>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55"/>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409" name="Google Shape;409;p55"/>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410" name="Google Shape;410;p55"/>
          <p:cNvSpPr txBox="1"/>
          <p:nvPr>
            <p:ph type="title"/>
          </p:nvPr>
        </p:nvSpPr>
        <p:spPr>
          <a:xfrm>
            <a:off x="-101100" y="4387000"/>
            <a:ext cx="9251400" cy="482100"/>
          </a:xfrm>
          <a:prstGeom prst="rect">
            <a:avLst/>
          </a:prstGeom>
        </p:spPr>
        <p:txBody>
          <a:bodyPr anchorCtr="0" anchor="t" bIns="0" lIns="457200" spcFirstLastPara="1" rIns="914400" wrap="square" tIns="9125">
            <a:noAutofit/>
          </a:bodyPr>
          <a:lstStyle/>
          <a:p>
            <a:pPr indent="0" lvl="0" marL="0" rtl="0" algn="r">
              <a:spcBef>
                <a:spcPts val="0"/>
              </a:spcBef>
              <a:spcAft>
                <a:spcPts val="0"/>
              </a:spcAft>
              <a:buNone/>
            </a:pPr>
            <a:r>
              <a:rPr lang="en"/>
              <a:t>Lookups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6"/>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416" name="Google Shape;416;p56"/>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Look It Up with Lookups</a:t>
            </a:r>
            <a:endParaRPr/>
          </a:p>
        </p:txBody>
      </p:sp>
      <p:sp>
        <p:nvSpPr>
          <p:cNvPr id="417" name="Google Shape;417;p56"/>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grpSp>
        <p:nvGrpSpPr>
          <p:cNvPr id="418" name="Google Shape;418;p56"/>
          <p:cNvGrpSpPr/>
          <p:nvPr/>
        </p:nvGrpSpPr>
        <p:grpSpPr>
          <a:xfrm>
            <a:off x="374086" y="658797"/>
            <a:ext cx="969876" cy="1032344"/>
            <a:chOff x="374077" y="658776"/>
            <a:chExt cx="1268973" cy="1350705"/>
          </a:xfrm>
        </p:grpSpPr>
        <p:pic>
          <p:nvPicPr>
            <p:cNvPr id="419" name="Google Shape;419;p56"/>
            <p:cNvPicPr preferRelativeResize="0"/>
            <p:nvPr/>
          </p:nvPicPr>
          <p:blipFill rotWithShape="1">
            <a:blip r:embed="rId3">
              <a:alphaModFix/>
            </a:blip>
            <a:srcRect b="0" l="0" r="0" t="0"/>
            <a:stretch/>
          </p:blipFill>
          <p:spPr>
            <a:xfrm>
              <a:off x="374078" y="821900"/>
              <a:ext cx="1268972" cy="1187580"/>
            </a:xfrm>
            <a:prstGeom prst="rect">
              <a:avLst/>
            </a:prstGeom>
            <a:noFill/>
            <a:ln>
              <a:noFill/>
            </a:ln>
            <a:effectLst>
              <a:outerShdw blurRad="304800" sx="66000" rotWithShape="0" algn="ctr" dir="5400000" dist="12700" sy="66000">
                <a:srgbClr val="000000">
                  <a:alpha val="49800"/>
                </a:srgbClr>
              </a:outerShdw>
            </a:effectLst>
          </p:spPr>
        </p:pic>
        <p:sp>
          <p:nvSpPr>
            <p:cNvPr id="420" name="Google Shape;420;p56"/>
            <p:cNvSpPr txBox="1"/>
            <p:nvPr/>
          </p:nvSpPr>
          <p:spPr>
            <a:xfrm>
              <a:off x="374077" y="658776"/>
              <a:ext cx="1214100" cy="10323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ourier"/>
                <a:buNone/>
              </a:pPr>
              <a:r>
                <a:rPr b="0" i="0" lang="en" sz="4800" u="none" cap="none" strike="noStrike">
                  <a:solidFill>
                    <a:schemeClr val="dk1"/>
                  </a:solidFill>
                  <a:latin typeface="Courier"/>
                  <a:ea typeface="Courier"/>
                  <a:cs typeface="Courier"/>
                  <a:sym typeface="Courier"/>
                </a:rPr>
                <a:t>Q</a:t>
              </a:r>
              <a:endParaRPr sz="4800"/>
            </a:p>
          </p:txBody>
        </p:sp>
      </p:grpSp>
      <p:sp>
        <p:nvSpPr>
          <p:cNvPr id="421" name="Google Shape;421;p56"/>
          <p:cNvSpPr txBox="1"/>
          <p:nvPr/>
        </p:nvSpPr>
        <p:spPr>
          <a:xfrm>
            <a:off x="1384325" y="811325"/>
            <a:ext cx="7394400" cy="11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Roboto"/>
                <a:ea typeface="Roboto"/>
                <a:cs typeface="Roboto"/>
                <a:sym typeface="Roboto"/>
              </a:rPr>
              <a:t>Assume this table is gigantic. How would we </a:t>
            </a:r>
            <a:r>
              <a:rPr b="1" lang="en" sz="1800">
                <a:solidFill>
                  <a:schemeClr val="dk1"/>
                </a:solidFill>
                <a:latin typeface="Roboto"/>
                <a:ea typeface="Roboto"/>
                <a:cs typeface="Roboto"/>
                <a:sym typeface="Roboto"/>
              </a:rPr>
              <a:t>retrieve</a:t>
            </a:r>
            <a:r>
              <a:rPr lang="en" sz="1800">
                <a:solidFill>
                  <a:schemeClr val="dk1"/>
                </a:solidFill>
                <a:latin typeface="Roboto"/>
                <a:ea typeface="Roboto"/>
                <a:cs typeface="Roboto"/>
                <a:sym typeface="Roboto"/>
              </a:rPr>
              <a:t> the population of a specific planet for use in another formula?</a:t>
            </a:r>
            <a:endParaRPr sz="18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800">
              <a:solidFill>
                <a:schemeClr val="dk1"/>
              </a:solidFill>
              <a:latin typeface="Roboto"/>
              <a:ea typeface="Roboto"/>
              <a:cs typeface="Roboto"/>
              <a:sym typeface="Roboto"/>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p:txBody>
      </p:sp>
      <p:graphicFrame>
        <p:nvGraphicFramePr>
          <p:cNvPr id="422" name="Google Shape;422;p56"/>
          <p:cNvGraphicFramePr/>
          <p:nvPr/>
        </p:nvGraphicFramePr>
        <p:xfrm>
          <a:off x="710550" y="2637942"/>
          <a:ext cx="3000000" cy="3000000"/>
        </p:xfrm>
        <a:graphic>
          <a:graphicData uri="http://schemas.openxmlformats.org/drawingml/2006/table">
            <a:tbl>
              <a:tblPr bandRow="1" firstRow="1">
                <a:noFill/>
                <a:tableStyleId>{A568F1D1-5FC4-4F0A-85BB-9845DA3D7E54}</a:tableStyleId>
              </a:tblPr>
              <a:tblGrid>
                <a:gridCol w="3861450"/>
                <a:gridCol w="3861450"/>
              </a:tblGrid>
              <a:tr h="349400">
                <a:tc>
                  <a:txBody>
                    <a:bodyPr/>
                    <a:lstStyle/>
                    <a:p>
                      <a:pPr indent="0" lvl="0" marL="0" marR="0" rtl="0" algn="ctr">
                        <a:spcBef>
                          <a:spcPts val="0"/>
                        </a:spcBef>
                        <a:spcAft>
                          <a:spcPts val="0"/>
                        </a:spcAft>
                        <a:buNone/>
                      </a:pPr>
                      <a:r>
                        <a:rPr lang="en" u="none" cap="none" strike="noStrike">
                          <a:solidFill>
                            <a:schemeClr val="dk1"/>
                          </a:solidFill>
                          <a:latin typeface="Roboto"/>
                          <a:ea typeface="Roboto"/>
                          <a:cs typeface="Roboto"/>
                          <a:sym typeface="Roboto"/>
                        </a:rPr>
                        <a:t>Planet</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AFCA54"/>
                    </a:solidFill>
                  </a:tcPr>
                </a:tc>
                <a:tc>
                  <a:txBody>
                    <a:bodyPr/>
                    <a:lstStyle/>
                    <a:p>
                      <a:pPr indent="0" lvl="0" marL="0" marR="0" rtl="0" algn="ctr">
                        <a:spcBef>
                          <a:spcPts val="0"/>
                        </a:spcBef>
                        <a:spcAft>
                          <a:spcPts val="0"/>
                        </a:spcAft>
                        <a:buNone/>
                      </a:pPr>
                      <a:r>
                        <a:rPr lang="en" u="none" cap="none" strike="noStrike">
                          <a:solidFill>
                            <a:schemeClr val="dk1"/>
                          </a:solidFill>
                          <a:latin typeface="Roboto"/>
                          <a:ea typeface="Roboto"/>
                          <a:cs typeface="Roboto"/>
                          <a:sym typeface="Roboto"/>
                        </a:rPr>
                        <a:t>Population</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2F778"/>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Zeelo</a:t>
                      </a:r>
                      <a:endParaRPr u="none" cap="none" strike="noStrike">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5020</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Merinoa</a:t>
                      </a:r>
                      <a:endParaRPr u="none" cap="none" strike="noStrike">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380</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Cardboard Box</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2</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a:t>
                      </a:r>
                      <a:endParaRPr u="none" cap="none" strike="noStrike">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a:t>
                      </a:r>
                      <a:endParaRPr u="none" cap="none" strike="noStrike">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Asteroid 9</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95</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57"/>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428" name="Google Shape;428;p57"/>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Look It Up with Lookups</a:t>
            </a:r>
            <a:endParaRPr/>
          </a:p>
        </p:txBody>
      </p:sp>
      <p:sp>
        <p:nvSpPr>
          <p:cNvPr id="429" name="Google Shape;429;p57"/>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grpSp>
        <p:nvGrpSpPr>
          <p:cNvPr id="430" name="Google Shape;430;p57"/>
          <p:cNvGrpSpPr/>
          <p:nvPr/>
        </p:nvGrpSpPr>
        <p:grpSpPr>
          <a:xfrm>
            <a:off x="374086" y="658797"/>
            <a:ext cx="969876" cy="1032344"/>
            <a:chOff x="374077" y="658776"/>
            <a:chExt cx="1268973" cy="1350705"/>
          </a:xfrm>
        </p:grpSpPr>
        <p:pic>
          <p:nvPicPr>
            <p:cNvPr id="431" name="Google Shape;431;p57"/>
            <p:cNvPicPr preferRelativeResize="0"/>
            <p:nvPr/>
          </p:nvPicPr>
          <p:blipFill rotWithShape="1">
            <a:blip r:embed="rId3">
              <a:alphaModFix/>
            </a:blip>
            <a:srcRect b="0" l="0" r="0" t="0"/>
            <a:stretch/>
          </p:blipFill>
          <p:spPr>
            <a:xfrm>
              <a:off x="374078" y="821900"/>
              <a:ext cx="1268972" cy="1187580"/>
            </a:xfrm>
            <a:prstGeom prst="rect">
              <a:avLst/>
            </a:prstGeom>
            <a:noFill/>
            <a:ln>
              <a:noFill/>
            </a:ln>
            <a:effectLst>
              <a:outerShdw blurRad="304800" sx="66000" rotWithShape="0" algn="ctr" dir="5400000" dist="12700" sy="66000">
                <a:srgbClr val="000000">
                  <a:alpha val="49800"/>
                </a:srgbClr>
              </a:outerShdw>
            </a:effectLst>
          </p:spPr>
        </p:pic>
        <p:sp>
          <p:nvSpPr>
            <p:cNvPr id="432" name="Google Shape;432;p57"/>
            <p:cNvSpPr txBox="1"/>
            <p:nvPr/>
          </p:nvSpPr>
          <p:spPr>
            <a:xfrm>
              <a:off x="374077" y="658776"/>
              <a:ext cx="1214100" cy="10323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ourier"/>
                <a:buNone/>
              </a:pPr>
              <a:r>
                <a:rPr b="0" i="0" lang="en" sz="4800" u="none" cap="none" strike="noStrike">
                  <a:solidFill>
                    <a:schemeClr val="dk1"/>
                  </a:solidFill>
                  <a:latin typeface="Courier"/>
                  <a:ea typeface="Courier"/>
                  <a:cs typeface="Courier"/>
                  <a:sym typeface="Courier"/>
                </a:rPr>
                <a:t>Q</a:t>
              </a:r>
              <a:endParaRPr sz="4800"/>
            </a:p>
          </p:txBody>
        </p:sp>
      </p:grpSp>
      <p:sp>
        <p:nvSpPr>
          <p:cNvPr id="433" name="Google Shape;433;p57"/>
          <p:cNvSpPr txBox="1"/>
          <p:nvPr/>
        </p:nvSpPr>
        <p:spPr>
          <a:xfrm>
            <a:off x="1384325" y="811325"/>
            <a:ext cx="7394400" cy="11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Assume this table is gigantic. How would we </a:t>
            </a:r>
            <a:r>
              <a:rPr b="1" lang="en" sz="1800">
                <a:solidFill>
                  <a:schemeClr val="dk1"/>
                </a:solidFill>
                <a:latin typeface="Roboto"/>
                <a:ea typeface="Roboto"/>
                <a:cs typeface="Roboto"/>
                <a:sym typeface="Roboto"/>
              </a:rPr>
              <a:t>retrieve</a:t>
            </a:r>
            <a:r>
              <a:rPr lang="en" sz="1800">
                <a:solidFill>
                  <a:schemeClr val="dk1"/>
                </a:solidFill>
                <a:latin typeface="Roboto"/>
                <a:ea typeface="Roboto"/>
                <a:cs typeface="Roboto"/>
                <a:sym typeface="Roboto"/>
              </a:rPr>
              <a:t> the population of a specific planet for use in another formula?</a:t>
            </a:r>
            <a:endParaRPr sz="1800">
              <a:solidFill>
                <a:schemeClr val="dk1"/>
              </a:solidFill>
              <a:latin typeface="Roboto"/>
              <a:ea typeface="Roboto"/>
              <a:cs typeface="Roboto"/>
              <a:sym typeface="Roboto"/>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p:txBody>
      </p:sp>
      <p:graphicFrame>
        <p:nvGraphicFramePr>
          <p:cNvPr id="434" name="Google Shape;434;p57"/>
          <p:cNvGraphicFramePr/>
          <p:nvPr/>
        </p:nvGraphicFramePr>
        <p:xfrm>
          <a:off x="710550" y="2637942"/>
          <a:ext cx="3000000" cy="3000000"/>
        </p:xfrm>
        <a:graphic>
          <a:graphicData uri="http://schemas.openxmlformats.org/drawingml/2006/table">
            <a:tbl>
              <a:tblPr bandRow="1" firstRow="1">
                <a:noFill/>
                <a:tableStyleId>{A568F1D1-5FC4-4F0A-85BB-9845DA3D7E54}</a:tableStyleId>
              </a:tblPr>
              <a:tblGrid>
                <a:gridCol w="3861450"/>
                <a:gridCol w="3861450"/>
              </a:tblGrid>
              <a:tr h="349400">
                <a:tc>
                  <a:txBody>
                    <a:bodyPr/>
                    <a:lstStyle/>
                    <a:p>
                      <a:pPr indent="0" lvl="0" marL="0" marR="0" rtl="0" algn="ctr">
                        <a:spcBef>
                          <a:spcPts val="0"/>
                        </a:spcBef>
                        <a:spcAft>
                          <a:spcPts val="0"/>
                        </a:spcAft>
                        <a:buNone/>
                      </a:pPr>
                      <a:r>
                        <a:rPr lang="en" u="none" cap="none" strike="noStrike">
                          <a:solidFill>
                            <a:schemeClr val="dk1"/>
                          </a:solidFill>
                          <a:latin typeface="Roboto"/>
                          <a:ea typeface="Roboto"/>
                          <a:cs typeface="Roboto"/>
                          <a:sym typeface="Roboto"/>
                        </a:rPr>
                        <a:t>Planet</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AFCA54"/>
                    </a:solidFill>
                  </a:tcPr>
                </a:tc>
                <a:tc>
                  <a:txBody>
                    <a:bodyPr/>
                    <a:lstStyle/>
                    <a:p>
                      <a:pPr indent="0" lvl="0" marL="0" marR="0" rtl="0" algn="ctr">
                        <a:spcBef>
                          <a:spcPts val="0"/>
                        </a:spcBef>
                        <a:spcAft>
                          <a:spcPts val="0"/>
                        </a:spcAft>
                        <a:buNone/>
                      </a:pPr>
                      <a:r>
                        <a:rPr lang="en" u="none" cap="none" strike="noStrike">
                          <a:solidFill>
                            <a:schemeClr val="dk1"/>
                          </a:solidFill>
                          <a:latin typeface="Roboto"/>
                          <a:ea typeface="Roboto"/>
                          <a:cs typeface="Roboto"/>
                          <a:sym typeface="Roboto"/>
                        </a:rPr>
                        <a:t>Population</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2F778"/>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Zeelo</a:t>
                      </a:r>
                      <a:endParaRPr u="none" cap="none" strike="noStrike">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5020</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Merinoa</a:t>
                      </a:r>
                      <a:endParaRPr u="none" cap="none" strike="noStrike">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380</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Cardboard Box</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2</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a:t>
                      </a:r>
                      <a:endParaRPr u="none" cap="none" strike="noStrike">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a:t>
                      </a:r>
                      <a:endParaRPr u="none" cap="none" strike="noStrike">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r>
              <a:tr h="349400">
                <a:tc>
                  <a:txBody>
                    <a:bodyPr/>
                    <a:lstStyle/>
                    <a:p>
                      <a:pPr indent="0" lvl="0" marL="0" marR="0" rtl="0" algn="ctr">
                        <a:spcBef>
                          <a:spcPts val="0"/>
                        </a:spcBef>
                        <a:spcAft>
                          <a:spcPts val="0"/>
                        </a:spcAft>
                        <a:buNone/>
                      </a:pPr>
                      <a:r>
                        <a:rPr lang="en" u="none" cap="none" strike="noStrike">
                          <a:latin typeface="Roboto"/>
                          <a:ea typeface="Roboto"/>
                          <a:cs typeface="Roboto"/>
                          <a:sym typeface="Roboto"/>
                        </a:rPr>
                        <a:t>Asteroid 9</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u="none" cap="none" strike="noStrike">
                          <a:latin typeface="Roboto"/>
                          <a:ea typeface="Roboto"/>
                          <a:cs typeface="Roboto"/>
                          <a:sym typeface="Roboto"/>
                        </a:rPr>
                        <a:t>95</a:t>
                      </a:r>
                      <a:endParaRPr>
                        <a:latin typeface="Roboto"/>
                        <a:ea typeface="Roboto"/>
                        <a:cs typeface="Roboto"/>
                        <a:sym typeface="Roboto"/>
                      </a:endParaRPr>
                    </a:p>
                  </a:txBody>
                  <a:tcPr marT="34300" marB="34300" marR="68600" marL="6860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bl>
          </a:graphicData>
        </a:graphic>
      </p:graphicFrame>
      <p:grpSp>
        <p:nvGrpSpPr>
          <p:cNvPr id="435" name="Google Shape;435;p57"/>
          <p:cNvGrpSpPr/>
          <p:nvPr/>
        </p:nvGrpSpPr>
        <p:grpSpPr>
          <a:xfrm>
            <a:off x="1275482" y="1446696"/>
            <a:ext cx="1051008" cy="1093391"/>
            <a:chOff x="5390225" y="663425"/>
            <a:chExt cx="1344000" cy="1398199"/>
          </a:xfrm>
        </p:grpSpPr>
        <p:pic>
          <p:nvPicPr>
            <p:cNvPr id="436" name="Google Shape;436;p57"/>
            <p:cNvPicPr preferRelativeResize="0"/>
            <p:nvPr/>
          </p:nvPicPr>
          <p:blipFill rotWithShape="1">
            <a:blip r:embed="rId4">
              <a:alphaModFix/>
            </a:blip>
            <a:srcRect b="0" l="0" r="0" t="0"/>
            <a:stretch/>
          </p:blipFill>
          <p:spPr>
            <a:xfrm>
              <a:off x="5480199" y="862824"/>
              <a:ext cx="1164057" cy="1198799"/>
            </a:xfrm>
            <a:prstGeom prst="rect">
              <a:avLst/>
            </a:prstGeom>
            <a:noFill/>
            <a:ln>
              <a:noFill/>
            </a:ln>
            <a:effectLst>
              <a:outerShdw blurRad="304800" sx="66000" rotWithShape="0" algn="ctr" dir="5400000" dist="12700" sy="66000">
                <a:srgbClr val="000000">
                  <a:alpha val="49800"/>
                </a:srgbClr>
              </a:outerShdw>
            </a:effectLst>
          </p:spPr>
        </p:pic>
        <p:sp>
          <p:nvSpPr>
            <p:cNvPr id="437" name="Google Shape;437;p57"/>
            <p:cNvSpPr txBox="1"/>
            <p:nvPr/>
          </p:nvSpPr>
          <p:spPr>
            <a:xfrm>
              <a:off x="5390225" y="663425"/>
              <a:ext cx="1344000" cy="11988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ourier"/>
                <a:buNone/>
              </a:pPr>
              <a:r>
                <a:rPr lang="en" sz="4800">
                  <a:solidFill>
                    <a:srgbClr val="FFFFFF"/>
                  </a:solidFill>
                  <a:latin typeface="Courier"/>
                  <a:ea typeface="Courier"/>
                  <a:cs typeface="Courier"/>
                  <a:sym typeface="Courier"/>
                </a:rPr>
                <a:t>A</a:t>
              </a:r>
              <a:endParaRPr sz="4800">
                <a:solidFill>
                  <a:srgbClr val="FFFFFF"/>
                </a:solidFill>
              </a:endParaRPr>
            </a:p>
          </p:txBody>
        </p:sp>
      </p:grpSp>
      <p:sp>
        <p:nvSpPr>
          <p:cNvPr id="438" name="Google Shape;438;p57"/>
          <p:cNvSpPr txBox="1"/>
          <p:nvPr/>
        </p:nvSpPr>
        <p:spPr>
          <a:xfrm>
            <a:off x="2174847" y="1728939"/>
            <a:ext cx="9450600" cy="528900"/>
          </a:xfrm>
          <a:prstGeom prst="rect">
            <a:avLst/>
          </a:prstGeom>
          <a:noFill/>
          <a:ln>
            <a:noFill/>
          </a:ln>
        </p:spPr>
        <p:txBody>
          <a:bodyPr anchorCtr="0" anchor="t" bIns="34275" lIns="342900" spcFirstLastPara="1" rIns="137150" wrap="square" tIns="68575">
            <a:noAutofit/>
          </a:bodyPr>
          <a:lstStyle/>
          <a:p>
            <a:pPr indent="0" lvl="0" marL="0" marR="0" rtl="0" algn="l">
              <a:lnSpc>
                <a:spcPct val="100000"/>
              </a:lnSpc>
              <a:spcBef>
                <a:spcPts val="0"/>
              </a:spcBef>
              <a:spcAft>
                <a:spcPts val="0"/>
              </a:spcAft>
              <a:buClr>
                <a:schemeClr val="dk1"/>
              </a:buClr>
              <a:buSzPts val="1400"/>
              <a:buFont typeface="Arial"/>
              <a:buNone/>
            </a:pPr>
            <a:r>
              <a:rPr lang="en" sz="1800">
                <a:solidFill>
                  <a:schemeClr val="dk1"/>
                </a:solidFill>
                <a:latin typeface="Inconsolata"/>
                <a:ea typeface="Inconsolata"/>
                <a:cs typeface="Inconsolata"/>
                <a:sym typeface="Inconsolata"/>
              </a:rPr>
              <a:t>=vlookup( &lt;value&gt;, &lt;full table&gt;, </a:t>
            </a:r>
            <a:endParaRPr sz="1800">
              <a:solidFill>
                <a:schemeClr val="dk1"/>
              </a:solidFill>
              <a:latin typeface="Inconsolata"/>
              <a:ea typeface="Inconsolata"/>
              <a:cs typeface="Inconsolata"/>
              <a:sym typeface="Inconsolata"/>
            </a:endParaRPr>
          </a:p>
          <a:p>
            <a:pPr indent="0" lvl="0" marL="0" marR="0" rtl="0" algn="l">
              <a:lnSpc>
                <a:spcPct val="100000"/>
              </a:lnSpc>
              <a:spcBef>
                <a:spcPts val="0"/>
              </a:spcBef>
              <a:spcAft>
                <a:spcPts val="0"/>
              </a:spcAft>
              <a:buClr>
                <a:schemeClr val="dk1"/>
              </a:buClr>
              <a:buSzPts val="1400"/>
              <a:buFont typeface="Arial"/>
              <a:buNone/>
            </a:pPr>
            <a:r>
              <a:rPr lang="en" sz="1800">
                <a:solidFill>
                  <a:schemeClr val="dk1"/>
                </a:solidFill>
                <a:latin typeface="Inconsolata"/>
                <a:ea typeface="Inconsolata"/>
                <a:cs typeface="Inconsolata"/>
                <a:sym typeface="Inconsolata"/>
              </a:rPr>
              <a:t>&lt;column to retrieve&gt;,&lt;match parameter&gt;)</a:t>
            </a:r>
            <a:endParaRPr sz="1800">
              <a:latin typeface="Inconsolata"/>
              <a:ea typeface="Inconsolata"/>
              <a:cs typeface="Inconsolata"/>
              <a:sym typeface="Inconsolata"/>
            </a:endParaRPr>
          </a:p>
          <a:p>
            <a:pPr indent="0" lvl="0" marL="0" marR="0" rtl="0" algn="l">
              <a:lnSpc>
                <a:spcPct val="100000"/>
              </a:lnSpc>
              <a:spcBef>
                <a:spcPts val="800"/>
              </a:spcBef>
              <a:spcAft>
                <a:spcPts val="0"/>
              </a:spcAft>
              <a:buClr>
                <a:schemeClr val="dk1"/>
              </a:buClr>
              <a:buSzPts val="1400"/>
              <a:buFont typeface="Arial"/>
              <a:buNone/>
            </a:pPr>
            <a:r>
              <a:t/>
            </a:r>
            <a:endParaRPr sz="1800">
              <a:solidFill>
                <a:schemeClr val="dk1"/>
              </a:solidFill>
              <a:latin typeface="Inconsolata"/>
              <a:ea typeface="Inconsolata"/>
              <a:cs typeface="Inconsolata"/>
              <a:sym typeface="Inconsolat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58"/>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444" name="Google Shape;444;p58"/>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Look It Up with Lookups</a:t>
            </a:r>
            <a:endParaRPr/>
          </a:p>
        </p:txBody>
      </p:sp>
      <p:sp>
        <p:nvSpPr>
          <p:cNvPr id="445" name="Google Shape;445;p58"/>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grpSp>
        <p:nvGrpSpPr>
          <p:cNvPr id="446" name="Google Shape;446;p58"/>
          <p:cNvGrpSpPr/>
          <p:nvPr/>
        </p:nvGrpSpPr>
        <p:grpSpPr>
          <a:xfrm>
            <a:off x="374086" y="658797"/>
            <a:ext cx="969876" cy="1032344"/>
            <a:chOff x="374077" y="658776"/>
            <a:chExt cx="1268973" cy="1350705"/>
          </a:xfrm>
        </p:grpSpPr>
        <p:pic>
          <p:nvPicPr>
            <p:cNvPr id="447" name="Google Shape;447;p58"/>
            <p:cNvPicPr preferRelativeResize="0"/>
            <p:nvPr/>
          </p:nvPicPr>
          <p:blipFill rotWithShape="1">
            <a:blip r:embed="rId3">
              <a:alphaModFix/>
            </a:blip>
            <a:srcRect b="0" l="0" r="0" t="0"/>
            <a:stretch/>
          </p:blipFill>
          <p:spPr>
            <a:xfrm>
              <a:off x="374078" y="821900"/>
              <a:ext cx="1268972" cy="1187580"/>
            </a:xfrm>
            <a:prstGeom prst="rect">
              <a:avLst/>
            </a:prstGeom>
            <a:noFill/>
            <a:ln>
              <a:noFill/>
            </a:ln>
            <a:effectLst>
              <a:outerShdw blurRad="304800" sx="66000" rotWithShape="0" algn="ctr" dir="5400000" dist="12700" sy="66000">
                <a:srgbClr val="000000">
                  <a:alpha val="49800"/>
                </a:srgbClr>
              </a:outerShdw>
            </a:effectLst>
          </p:spPr>
        </p:pic>
        <p:sp>
          <p:nvSpPr>
            <p:cNvPr id="448" name="Google Shape;448;p58"/>
            <p:cNvSpPr txBox="1"/>
            <p:nvPr/>
          </p:nvSpPr>
          <p:spPr>
            <a:xfrm>
              <a:off x="374077" y="658776"/>
              <a:ext cx="1214100" cy="10323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ourier"/>
                <a:buNone/>
              </a:pPr>
              <a:r>
                <a:rPr b="0" i="0" lang="en" sz="4800" u="none" cap="none" strike="noStrike">
                  <a:solidFill>
                    <a:schemeClr val="dk1"/>
                  </a:solidFill>
                  <a:latin typeface="Courier"/>
                  <a:ea typeface="Courier"/>
                  <a:cs typeface="Courier"/>
                  <a:sym typeface="Courier"/>
                </a:rPr>
                <a:t>Q</a:t>
              </a:r>
              <a:endParaRPr sz="4800"/>
            </a:p>
          </p:txBody>
        </p:sp>
      </p:grpSp>
      <p:sp>
        <p:nvSpPr>
          <p:cNvPr id="449" name="Google Shape;449;p58"/>
          <p:cNvSpPr txBox="1"/>
          <p:nvPr/>
        </p:nvSpPr>
        <p:spPr>
          <a:xfrm>
            <a:off x="1384325" y="811325"/>
            <a:ext cx="7394400" cy="11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Roboto"/>
                <a:ea typeface="Roboto"/>
                <a:cs typeface="Roboto"/>
                <a:sym typeface="Roboto"/>
              </a:rPr>
              <a:t>What will this yield?</a:t>
            </a:r>
            <a:endParaRPr sz="18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800">
                <a:solidFill>
                  <a:schemeClr val="dk1"/>
                </a:solidFill>
                <a:latin typeface="Inconsolata"/>
                <a:ea typeface="Inconsolata"/>
                <a:cs typeface="Inconsolata"/>
                <a:sym typeface="Inconsolata"/>
              </a:rPr>
              <a:t>=vlookup( “Asteroid 9”, Planets, 3, FALSE)</a:t>
            </a:r>
            <a:endParaRPr sz="1800">
              <a:solidFill>
                <a:schemeClr val="dk1"/>
              </a:solidFill>
              <a:latin typeface="Inconsolata"/>
              <a:ea typeface="Inconsolata"/>
              <a:cs typeface="Inconsolata"/>
              <a:sym typeface="Inconsolata"/>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p:txBody>
      </p:sp>
      <p:graphicFrame>
        <p:nvGraphicFramePr>
          <p:cNvPr id="450" name="Google Shape;450;p58"/>
          <p:cNvGraphicFramePr/>
          <p:nvPr/>
        </p:nvGraphicFramePr>
        <p:xfrm>
          <a:off x="752035" y="2160613"/>
          <a:ext cx="3000000" cy="3000000"/>
        </p:xfrm>
        <a:graphic>
          <a:graphicData uri="http://schemas.openxmlformats.org/drawingml/2006/table">
            <a:tbl>
              <a:tblPr bandRow="1" firstRow="1">
                <a:noFill/>
                <a:tableStyleId>{A568F1D1-5FC4-4F0A-85BB-9845DA3D7E54}</a:tableStyleId>
              </a:tblPr>
              <a:tblGrid>
                <a:gridCol w="1852425"/>
                <a:gridCol w="1852425"/>
                <a:gridCol w="1852425"/>
              </a:tblGrid>
              <a:tr h="408125">
                <a:tc>
                  <a:txBody>
                    <a:bodyPr/>
                    <a:lstStyle/>
                    <a:p>
                      <a:pPr indent="0" lvl="0" marL="0" marR="0" rtl="0" algn="ctr">
                        <a:spcBef>
                          <a:spcPts val="0"/>
                        </a:spcBef>
                        <a:spcAft>
                          <a:spcPts val="0"/>
                        </a:spcAft>
                        <a:buNone/>
                      </a:pPr>
                      <a:r>
                        <a:rPr lang="en" sz="1700" u="none" cap="none" strike="noStrike">
                          <a:solidFill>
                            <a:schemeClr val="dk1"/>
                          </a:solidFill>
                          <a:latin typeface="Roboto"/>
                          <a:ea typeface="Roboto"/>
                          <a:cs typeface="Roboto"/>
                          <a:sym typeface="Roboto"/>
                        </a:rPr>
                        <a:t>Planet</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2F778"/>
                    </a:solidFill>
                  </a:tcPr>
                </a:tc>
                <a:tc>
                  <a:txBody>
                    <a:bodyPr/>
                    <a:lstStyle/>
                    <a:p>
                      <a:pPr indent="0" lvl="0" marL="0" marR="0" rtl="0" algn="ctr">
                        <a:spcBef>
                          <a:spcPts val="0"/>
                        </a:spcBef>
                        <a:spcAft>
                          <a:spcPts val="0"/>
                        </a:spcAft>
                        <a:buNone/>
                      </a:pPr>
                      <a:r>
                        <a:rPr lang="en" sz="1700" u="none" cap="none" strike="noStrike">
                          <a:solidFill>
                            <a:schemeClr val="dk1"/>
                          </a:solidFill>
                          <a:latin typeface="Roboto"/>
                          <a:ea typeface="Roboto"/>
                          <a:cs typeface="Roboto"/>
                          <a:sym typeface="Roboto"/>
                        </a:rPr>
                        <a:t>Population</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AFCA54"/>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Species</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3CA779"/>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Zeelo</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5020</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Zoltans</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Merinoa</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380</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Murphies</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Cardboard Box</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2</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Hambones</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Asteroid 9</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95</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Asterisks</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59"/>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456" name="Google Shape;456;p59"/>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Look It Up with Lookups</a:t>
            </a:r>
            <a:endParaRPr/>
          </a:p>
        </p:txBody>
      </p:sp>
      <p:sp>
        <p:nvSpPr>
          <p:cNvPr id="457" name="Google Shape;457;p59"/>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grpSp>
        <p:nvGrpSpPr>
          <p:cNvPr id="458" name="Google Shape;458;p59"/>
          <p:cNvGrpSpPr/>
          <p:nvPr/>
        </p:nvGrpSpPr>
        <p:grpSpPr>
          <a:xfrm>
            <a:off x="374086" y="658797"/>
            <a:ext cx="969876" cy="1032344"/>
            <a:chOff x="374077" y="658776"/>
            <a:chExt cx="1268973" cy="1350705"/>
          </a:xfrm>
        </p:grpSpPr>
        <p:pic>
          <p:nvPicPr>
            <p:cNvPr id="459" name="Google Shape;459;p59"/>
            <p:cNvPicPr preferRelativeResize="0"/>
            <p:nvPr/>
          </p:nvPicPr>
          <p:blipFill rotWithShape="1">
            <a:blip r:embed="rId3">
              <a:alphaModFix/>
            </a:blip>
            <a:srcRect b="0" l="0" r="0" t="0"/>
            <a:stretch/>
          </p:blipFill>
          <p:spPr>
            <a:xfrm>
              <a:off x="374078" y="821900"/>
              <a:ext cx="1268972" cy="1187580"/>
            </a:xfrm>
            <a:prstGeom prst="rect">
              <a:avLst/>
            </a:prstGeom>
            <a:noFill/>
            <a:ln>
              <a:noFill/>
            </a:ln>
            <a:effectLst>
              <a:outerShdw blurRad="304800" sx="66000" rotWithShape="0" algn="ctr" dir="5400000" dist="12700" sy="66000">
                <a:srgbClr val="000000">
                  <a:alpha val="49800"/>
                </a:srgbClr>
              </a:outerShdw>
            </a:effectLst>
          </p:spPr>
        </p:pic>
        <p:sp>
          <p:nvSpPr>
            <p:cNvPr id="460" name="Google Shape;460;p59"/>
            <p:cNvSpPr txBox="1"/>
            <p:nvPr/>
          </p:nvSpPr>
          <p:spPr>
            <a:xfrm>
              <a:off x="374077" y="658776"/>
              <a:ext cx="1214100" cy="10323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ourier"/>
                <a:buNone/>
              </a:pPr>
              <a:r>
                <a:rPr b="0" i="0" lang="en" sz="4800" u="none" cap="none" strike="noStrike">
                  <a:solidFill>
                    <a:schemeClr val="dk1"/>
                  </a:solidFill>
                  <a:latin typeface="Courier"/>
                  <a:ea typeface="Courier"/>
                  <a:cs typeface="Courier"/>
                  <a:sym typeface="Courier"/>
                </a:rPr>
                <a:t>Q</a:t>
              </a:r>
              <a:endParaRPr sz="4800"/>
            </a:p>
          </p:txBody>
        </p:sp>
      </p:grpSp>
      <p:sp>
        <p:nvSpPr>
          <p:cNvPr id="461" name="Google Shape;461;p59"/>
          <p:cNvSpPr txBox="1"/>
          <p:nvPr/>
        </p:nvSpPr>
        <p:spPr>
          <a:xfrm>
            <a:off x="1384325" y="811325"/>
            <a:ext cx="7394400" cy="11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What will this yield?</a:t>
            </a:r>
            <a:endParaRPr sz="1800">
              <a:solidFill>
                <a:schemeClr val="dk1"/>
              </a:solidFill>
              <a:latin typeface="Roboto"/>
              <a:ea typeface="Roboto"/>
              <a:cs typeface="Roboto"/>
              <a:sym typeface="Roboto"/>
            </a:endParaRPr>
          </a:p>
          <a:p>
            <a:pPr indent="0" lvl="0" marL="0" rtl="0" algn="l">
              <a:spcBef>
                <a:spcPts val="0"/>
              </a:spcBef>
              <a:spcAft>
                <a:spcPts val="0"/>
              </a:spcAft>
              <a:buNone/>
            </a:pPr>
            <a:r>
              <a:rPr lang="en" sz="1800">
                <a:solidFill>
                  <a:schemeClr val="dk1"/>
                </a:solidFill>
                <a:latin typeface="Inconsolata"/>
                <a:ea typeface="Inconsolata"/>
                <a:cs typeface="Inconsolata"/>
                <a:sym typeface="Inconsolata"/>
              </a:rPr>
              <a:t>=vlookup( “Asteroid 9”, Planets, 3, FALSE)</a:t>
            </a:r>
            <a:endParaRPr sz="1800">
              <a:solidFill>
                <a:schemeClr val="dk1"/>
              </a:solidFill>
              <a:latin typeface="Inconsolata"/>
              <a:ea typeface="Inconsolata"/>
              <a:cs typeface="Inconsolata"/>
              <a:sym typeface="Inconsolata"/>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p:txBody>
      </p:sp>
      <p:graphicFrame>
        <p:nvGraphicFramePr>
          <p:cNvPr id="462" name="Google Shape;462;p59"/>
          <p:cNvGraphicFramePr/>
          <p:nvPr/>
        </p:nvGraphicFramePr>
        <p:xfrm>
          <a:off x="752035" y="2160613"/>
          <a:ext cx="3000000" cy="3000000"/>
        </p:xfrm>
        <a:graphic>
          <a:graphicData uri="http://schemas.openxmlformats.org/drawingml/2006/table">
            <a:tbl>
              <a:tblPr bandRow="1" firstRow="1">
                <a:noFill/>
                <a:tableStyleId>{A568F1D1-5FC4-4F0A-85BB-9845DA3D7E54}</a:tableStyleId>
              </a:tblPr>
              <a:tblGrid>
                <a:gridCol w="1852425"/>
                <a:gridCol w="1852425"/>
                <a:gridCol w="1852425"/>
              </a:tblGrid>
              <a:tr h="408125">
                <a:tc>
                  <a:txBody>
                    <a:bodyPr/>
                    <a:lstStyle/>
                    <a:p>
                      <a:pPr indent="0" lvl="0" marL="0" marR="0" rtl="0" algn="ctr">
                        <a:spcBef>
                          <a:spcPts val="0"/>
                        </a:spcBef>
                        <a:spcAft>
                          <a:spcPts val="0"/>
                        </a:spcAft>
                        <a:buNone/>
                      </a:pPr>
                      <a:r>
                        <a:rPr lang="en" sz="1700" u="none" cap="none" strike="noStrike">
                          <a:solidFill>
                            <a:schemeClr val="dk1"/>
                          </a:solidFill>
                          <a:latin typeface="Roboto"/>
                          <a:ea typeface="Roboto"/>
                          <a:cs typeface="Roboto"/>
                          <a:sym typeface="Roboto"/>
                        </a:rPr>
                        <a:t>Planet</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2F778"/>
                    </a:solidFill>
                  </a:tcPr>
                </a:tc>
                <a:tc>
                  <a:txBody>
                    <a:bodyPr/>
                    <a:lstStyle/>
                    <a:p>
                      <a:pPr indent="0" lvl="0" marL="0" marR="0" rtl="0" algn="ctr">
                        <a:spcBef>
                          <a:spcPts val="0"/>
                        </a:spcBef>
                        <a:spcAft>
                          <a:spcPts val="0"/>
                        </a:spcAft>
                        <a:buNone/>
                      </a:pPr>
                      <a:r>
                        <a:rPr lang="en" sz="1700" u="none" cap="none" strike="noStrike">
                          <a:solidFill>
                            <a:schemeClr val="dk1"/>
                          </a:solidFill>
                          <a:latin typeface="Roboto"/>
                          <a:ea typeface="Roboto"/>
                          <a:cs typeface="Roboto"/>
                          <a:sym typeface="Roboto"/>
                        </a:rPr>
                        <a:t>Population</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AFCA54"/>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Species</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3CA779"/>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Zeelo</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5020</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Zoltans</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Merinoa</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380</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Murphies</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Cardboard Box</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2</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Hambones</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c>
                  <a:txBody>
                    <a:bodyPr/>
                    <a:lstStyle/>
                    <a:p>
                      <a:pPr indent="0" lvl="0" marL="0" marR="0" rtl="0" algn="ctr">
                        <a:spcBef>
                          <a:spcPts val="0"/>
                        </a:spcBef>
                        <a:spcAft>
                          <a:spcPts val="0"/>
                        </a:spcAft>
                        <a:buNone/>
                      </a:pPr>
                      <a:r>
                        <a:t/>
                      </a:r>
                      <a:endParaRPr sz="1700" u="none" cap="none" strike="noStrike">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EFEFEF"/>
                    </a:solidFill>
                  </a:tcPr>
                </a:tc>
              </a:tr>
              <a:tr h="408125">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Asteroid 9</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95</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FFFFFF"/>
                    </a:solidFill>
                  </a:tcPr>
                </a:tc>
                <a:tc>
                  <a:txBody>
                    <a:bodyPr/>
                    <a:lstStyle/>
                    <a:p>
                      <a:pPr indent="0" lvl="0" marL="0" marR="0" rtl="0" algn="ctr">
                        <a:spcBef>
                          <a:spcPts val="0"/>
                        </a:spcBef>
                        <a:spcAft>
                          <a:spcPts val="0"/>
                        </a:spcAft>
                        <a:buNone/>
                      </a:pPr>
                      <a:r>
                        <a:rPr lang="en" sz="1700" u="none" cap="none" strike="noStrike">
                          <a:latin typeface="Roboto"/>
                          <a:ea typeface="Roboto"/>
                          <a:cs typeface="Roboto"/>
                          <a:sym typeface="Roboto"/>
                        </a:rPr>
                        <a:t>Asterisks</a:t>
                      </a:r>
                      <a:endParaRPr sz="1100">
                        <a:latin typeface="Roboto"/>
                        <a:ea typeface="Roboto"/>
                        <a:cs typeface="Roboto"/>
                        <a:sym typeface="Roboto"/>
                      </a:endParaRPr>
                    </a:p>
                  </a:txBody>
                  <a:tcPr marT="54050" marB="54050" marR="108050" marL="108050" anchor="ctr">
                    <a:lnL cap="flat" cmpd="sng" w="9525">
                      <a:solidFill>
                        <a:srgbClr val="7B7B7B"/>
                      </a:solidFill>
                      <a:prstDash val="solid"/>
                      <a:round/>
                      <a:headEnd len="sm" w="sm" type="none"/>
                      <a:tailEnd len="sm" w="sm" type="none"/>
                    </a:lnL>
                    <a:lnR cap="flat" cmpd="sng" w="9525">
                      <a:solidFill>
                        <a:srgbClr val="7B7B7B"/>
                      </a:solidFill>
                      <a:prstDash val="solid"/>
                      <a:round/>
                      <a:headEnd len="sm" w="sm" type="none"/>
                      <a:tailEnd len="sm" w="sm" type="none"/>
                    </a:lnR>
                    <a:lnT cap="flat" cmpd="sng" w="9525">
                      <a:solidFill>
                        <a:srgbClr val="7B7B7B"/>
                      </a:solidFill>
                      <a:prstDash val="solid"/>
                      <a:round/>
                      <a:headEnd len="sm" w="sm" type="none"/>
                      <a:tailEnd len="sm" w="sm" type="none"/>
                    </a:lnT>
                    <a:lnB cap="flat" cmpd="sng" w="9525">
                      <a:solidFill>
                        <a:srgbClr val="7B7B7B"/>
                      </a:solidFill>
                      <a:prstDash val="solid"/>
                      <a:round/>
                      <a:headEnd len="sm" w="sm" type="none"/>
                      <a:tailEnd len="sm" w="sm" type="none"/>
                    </a:lnB>
                    <a:solidFill>
                      <a:srgbClr val="00FFFF"/>
                    </a:solidFill>
                  </a:tcPr>
                </a:tc>
              </a:tr>
            </a:tbl>
          </a:graphicData>
        </a:graphic>
      </p:graphicFrame>
      <p:grpSp>
        <p:nvGrpSpPr>
          <p:cNvPr id="463" name="Google Shape;463;p59"/>
          <p:cNvGrpSpPr/>
          <p:nvPr/>
        </p:nvGrpSpPr>
        <p:grpSpPr>
          <a:xfrm>
            <a:off x="6486694" y="2160619"/>
            <a:ext cx="810900" cy="771235"/>
            <a:chOff x="462153" y="3493260"/>
            <a:chExt cx="1081200" cy="1028313"/>
          </a:xfrm>
        </p:grpSpPr>
        <p:pic>
          <p:nvPicPr>
            <p:cNvPr id="464" name="Google Shape;464;p59"/>
            <p:cNvPicPr preferRelativeResize="0"/>
            <p:nvPr/>
          </p:nvPicPr>
          <p:blipFill rotWithShape="1">
            <a:blip r:embed="rId4">
              <a:alphaModFix/>
            </a:blip>
            <a:srcRect b="0" l="0" r="0" t="0"/>
            <a:stretch/>
          </p:blipFill>
          <p:spPr>
            <a:xfrm>
              <a:off x="540564" y="3569681"/>
              <a:ext cx="924300" cy="951892"/>
            </a:xfrm>
            <a:prstGeom prst="rect">
              <a:avLst/>
            </a:prstGeom>
            <a:noFill/>
            <a:ln>
              <a:noFill/>
            </a:ln>
            <a:effectLst>
              <a:outerShdw blurRad="304800" sx="66000" rotWithShape="0" algn="ctr" dir="5400000" dist="12700" sy="66000">
                <a:srgbClr val="000000">
                  <a:alpha val="49800"/>
                </a:srgbClr>
              </a:outerShdw>
            </a:effectLst>
          </p:spPr>
        </p:pic>
        <p:sp>
          <p:nvSpPr>
            <p:cNvPr id="465" name="Google Shape;465;p59"/>
            <p:cNvSpPr txBox="1"/>
            <p:nvPr/>
          </p:nvSpPr>
          <p:spPr>
            <a:xfrm>
              <a:off x="462153" y="3493260"/>
              <a:ext cx="1081200" cy="8661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lt1"/>
                </a:buClr>
                <a:buSzPts val="3300"/>
                <a:buFont typeface="Courier"/>
                <a:buNone/>
              </a:pPr>
              <a:r>
                <a:rPr b="0" lang="en" sz="3300">
                  <a:solidFill>
                    <a:schemeClr val="lt1"/>
                  </a:solidFill>
                  <a:latin typeface="Courier"/>
                  <a:ea typeface="Courier"/>
                  <a:cs typeface="Courier"/>
                  <a:sym typeface="Courier"/>
                </a:rPr>
                <a:t>A</a:t>
              </a:r>
              <a:endParaRPr sz="1100"/>
            </a:p>
          </p:txBody>
        </p:sp>
      </p:grpSp>
      <p:sp>
        <p:nvSpPr>
          <p:cNvPr id="466" name="Google Shape;466;p59"/>
          <p:cNvSpPr txBox="1"/>
          <p:nvPr/>
        </p:nvSpPr>
        <p:spPr>
          <a:xfrm>
            <a:off x="6574853" y="2768157"/>
            <a:ext cx="4943700" cy="1251600"/>
          </a:xfrm>
          <a:prstGeom prst="rect">
            <a:avLst/>
          </a:prstGeom>
          <a:noFill/>
          <a:ln>
            <a:noFill/>
          </a:ln>
        </p:spPr>
        <p:txBody>
          <a:bodyPr anchorCtr="0" anchor="t" bIns="34275" lIns="342900" spcFirstLastPara="1" rIns="137150" wrap="square" tIns="68575">
            <a:noAutofit/>
          </a:bodyPr>
          <a:lstStyle/>
          <a:p>
            <a:pPr indent="0" lvl="0" marL="0" marR="0" rtl="0" algn="l">
              <a:lnSpc>
                <a:spcPct val="100000"/>
              </a:lnSpc>
              <a:spcBef>
                <a:spcPts val="0"/>
              </a:spcBef>
              <a:spcAft>
                <a:spcPts val="0"/>
              </a:spcAft>
              <a:buClr>
                <a:schemeClr val="dk1"/>
              </a:buClr>
              <a:buSzPts val="1700"/>
              <a:buFont typeface="Arial"/>
              <a:buNone/>
            </a:pPr>
            <a:r>
              <a:rPr lang="en" sz="1700">
                <a:solidFill>
                  <a:schemeClr val="dk1"/>
                </a:solidFill>
                <a:highlight>
                  <a:srgbClr val="00FFFF"/>
                </a:highlight>
                <a:latin typeface="Roboto"/>
                <a:ea typeface="Roboto"/>
                <a:cs typeface="Roboto"/>
                <a:sym typeface="Roboto"/>
              </a:rPr>
              <a:t>Asterisks</a:t>
            </a:r>
            <a:endParaRPr sz="1100">
              <a:latin typeface="Roboto"/>
              <a:ea typeface="Roboto"/>
              <a:cs typeface="Roboto"/>
              <a:sym typeface="Robo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60"/>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472" name="Google Shape;472;p60"/>
          <p:cNvSpPr txBox="1"/>
          <p:nvPr/>
        </p:nvSpPr>
        <p:spPr>
          <a:xfrm>
            <a:off x="273150" y="579150"/>
            <a:ext cx="4760700" cy="7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4400">
                <a:latin typeface="Inconsolata"/>
                <a:ea typeface="Inconsolata"/>
                <a:cs typeface="Inconsolata"/>
                <a:sym typeface="Inconsolata"/>
              </a:rPr>
              <a:t>&lt;Time for Excel&gt;</a:t>
            </a:r>
            <a:endParaRPr sz="4400">
              <a:latin typeface="Inconsolata"/>
              <a:ea typeface="Inconsolata"/>
              <a:cs typeface="Inconsolata"/>
              <a:sym typeface="Inconsolat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61"/>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478" name="Google Shape;478;p61"/>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479" name="Google Shape;479;p61"/>
          <p:cNvSpPr txBox="1"/>
          <p:nvPr>
            <p:ph type="title"/>
          </p:nvPr>
        </p:nvSpPr>
        <p:spPr>
          <a:xfrm>
            <a:off x="-101100" y="4234600"/>
            <a:ext cx="8970300" cy="634500"/>
          </a:xfrm>
          <a:prstGeom prst="rect">
            <a:avLst/>
          </a:prstGeom>
        </p:spPr>
        <p:txBody>
          <a:bodyPr anchorCtr="0" anchor="t" bIns="0" lIns="457200" spcFirstLastPara="1" rIns="1005825" wrap="square" tIns="9125">
            <a:noAutofit/>
          </a:bodyPr>
          <a:lstStyle/>
          <a:p>
            <a:pPr indent="0" lvl="0" marL="0" rtl="0" algn="r">
              <a:spcBef>
                <a:spcPts val="0"/>
              </a:spcBef>
              <a:spcAft>
                <a:spcPts val="0"/>
              </a:spcAft>
              <a:buNone/>
            </a:pPr>
            <a:r>
              <a:rPr lang="en"/>
              <a:t>15 minutes</a:t>
            </a:r>
            <a:endParaRPr/>
          </a:p>
        </p:txBody>
      </p:sp>
      <p:sp>
        <p:nvSpPr>
          <p:cNvPr id="480" name="Google Shape;480;p61"/>
          <p:cNvSpPr txBox="1"/>
          <p:nvPr>
            <p:ph idx="2" type="title"/>
          </p:nvPr>
        </p:nvSpPr>
        <p:spPr>
          <a:xfrm>
            <a:off x="273900" y="1042875"/>
            <a:ext cx="8595300" cy="2764200"/>
          </a:xfrm>
          <a:prstGeom prst="rect">
            <a:avLst/>
          </a:prstGeom>
        </p:spPr>
        <p:txBody>
          <a:bodyPr anchorCtr="0" anchor="t" bIns="457200" lIns="2560300" spcFirstLastPara="1" rIns="457200" wrap="square" tIns="0">
            <a:noAutofit/>
          </a:bodyPr>
          <a:lstStyle/>
          <a:p>
            <a:pPr indent="0" lvl="0" marL="0" rtl="0" algn="l">
              <a:spcBef>
                <a:spcPts val="0"/>
              </a:spcBef>
              <a:spcAft>
                <a:spcPts val="0"/>
              </a:spcAft>
              <a:buClr>
                <a:schemeClr val="dk1"/>
              </a:buClr>
              <a:buSzPts val="1100"/>
              <a:buFont typeface="Arial"/>
              <a:buNone/>
            </a:pPr>
            <a:r>
              <a:rPr b="1" lang="en" sz="3000">
                <a:solidFill>
                  <a:schemeClr val="dk1"/>
                </a:solidFill>
              </a:rPr>
              <a:t>Activity: </a:t>
            </a:r>
            <a:r>
              <a:rPr lang="en" sz="3000">
                <a:solidFill>
                  <a:schemeClr val="dk1"/>
                </a:solidFill>
                <a:latin typeface="Roboto Light"/>
                <a:ea typeface="Roboto Light"/>
                <a:cs typeface="Roboto Light"/>
                <a:sym typeface="Roboto Light"/>
              </a:rPr>
              <a:t>Product Pivot</a:t>
            </a:r>
            <a:endParaRPr sz="3000">
              <a:solidFill>
                <a:schemeClr val="dk1"/>
              </a:solidFill>
              <a:latin typeface="Roboto Light"/>
              <a:ea typeface="Roboto Light"/>
              <a:cs typeface="Roboto Light"/>
              <a:sym typeface="Roboto Light"/>
            </a:endParaRPr>
          </a:p>
          <a:p>
            <a:pPr indent="0" lvl="0" marL="0" rtl="0" algn="l">
              <a:spcBef>
                <a:spcPts val="800"/>
              </a:spcBef>
              <a:spcAft>
                <a:spcPts val="0"/>
              </a:spcAft>
              <a:buClr>
                <a:schemeClr val="dk1"/>
              </a:buClr>
              <a:buSzPts val="1100"/>
              <a:buFont typeface="Arial"/>
              <a:buNone/>
            </a:pPr>
            <a:r>
              <a:rPr lang="en" sz="1800">
                <a:solidFill>
                  <a:schemeClr val="dk1"/>
                </a:solidFill>
                <a:latin typeface="Roboto Light"/>
                <a:ea typeface="Roboto Light"/>
                <a:cs typeface="Roboto Light"/>
                <a:sym typeface="Roboto Light"/>
              </a:rPr>
              <a:t>A small company selling electronics and electronic media has asked our class to create a table that visualizes the cost of their recent orders. Using lookups, create a pivot table that serves this purpose.</a:t>
            </a:r>
            <a:endParaRPr sz="1800">
              <a:solidFill>
                <a:schemeClr val="dk1"/>
              </a:solidFill>
              <a:latin typeface="Roboto Light"/>
              <a:ea typeface="Roboto Light"/>
              <a:cs typeface="Roboto Light"/>
              <a:sym typeface="Roboto Light"/>
            </a:endParaRPr>
          </a:p>
          <a:p>
            <a:pPr indent="0" lvl="0" marL="0" rtl="0" algn="l">
              <a:spcBef>
                <a:spcPts val="80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62"/>
          <p:cNvSpPr txBox="1"/>
          <p:nvPr>
            <p:ph idx="3" type="title"/>
          </p:nvPr>
        </p:nvSpPr>
        <p:spPr>
          <a:xfrm>
            <a:off x="-12300" y="4641650"/>
            <a:ext cx="9168600" cy="264900"/>
          </a:xfrm>
          <a:prstGeom prst="rect">
            <a:avLst/>
          </a:prstGeom>
        </p:spPr>
        <p:txBody>
          <a:bodyPr anchorCtr="0" anchor="t" bIns="0" lIns="1097275" spcFirstLastPara="1" rIns="1005825" wrap="square" tIns="9125">
            <a:noAutofit/>
          </a:bodyPr>
          <a:lstStyle/>
          <a:p>
            <a:pPr indent="0" lvl="0" marL="0" rtl="0" algn="r">
              <a:spcBef>
                <a:spcPts val="0"/>
              </a:spcBef>
              <a:spcAft>
                <a:spcPts val="0"/>
              </a:spcAft>
              <a:buNone/>
            </a:pPr>
            <a:r>
              <a:rPr b="1" lang="en"/>
              <a:t>Suggested Time: </a:t>
            </a:r>
            <a:r>
              <a:rPr lang="en"/>
              <a:t>15 minutes</a:t>
            </a:r>
            <a:endParaRPr/>
          </a:p>
        </p:txBody>
      </p:sp>
      <p:sp>
        <p:nvSpPr>
          <p:cNvPr id="486" name="Google Shape;486;p62"/>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487" name="Google Shape;487;p62"/>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Activity: </a:t>
            </a:r>
            <a:r>
              <a:rPr lang="en">
                <a:latin typeface="Roboto Light"/>
                <a:ea typeface="Roboto Light"/>
                <a:cs typeface="Roboto Light"/>
                <a:sym typeface="Roboto Light"/>
              </a:rPr>
              <a:t>Product Pivot</a:t>
            </a:r>
            <a:endParaRPr>
              <a:latin typeface="Roboto Light"/>
              <a:ea typeface="Roboto Light"/>
              <a:cs typeface="Roboto Light"/>
              <a:sym typeface="Roboto Light"/>
            </a:endParaRPr>
          </a:p>
        </p:txBody>
      </p:sp>
      <p:sp>
        <p:nvSpPr>
          <p:cNvPr id="488" name="Google Shape;488;p62"/>
          <p:cNvSpPr txBox="1"/>
          <p:nvPr>
            <p:ph idx="4"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489" name="Google Shape;489;p62"/>
          <p:cNvSpPr txBox="1"/>
          <p:nvPr/>
        </p:nvSpPr>
        <p:spPr>
          <a:xfrm>
            <a:off x="175" y="979450"/>
            <a:ext cx="9144000" cy="3199200"/>
          </a:xfrm>
          <a:prstGeom prst="rect">
            <a:avLst/>
          </a:prstGeom>
          <a:noFill/>
          <a:ln>
            <a:noFill/>
          </a:ln>
        </p:spPr>
        <p:txBody>
          <a:bodyPr anchorCtr="0" anchor="t" bIns="914400" lIns="457200" spcFirstLastPara="1" rIns="457200" wrap="square" tIns="0">
            <a:noAutofit/>
          </a:bodyPr>
          <a:lstStyle/>
          <a:p>
            <a:pPr indent="-193040" lvl="0" marL="320040" rtl="0" algn="l">
              <a:lnSpc>
                <a:spcPct val="115000"/>
              </a:lnSpc>
              <a:spcBef>
                <a:spcPts val="1000"/>
              </a:spcBef>
              <a:spcAft>
                <a:spcPts val="0"/>
              </a:spcAft>
              <a:buSzPts val="1600"/>
              <a:buFont typeface="Roboto"/>
              <a:buChar char="●"/>
            </a:pPr>
            <a:r>
              <a:rPr lang="en" sz="1600">
                <a:latin typeface="Roboto"/>
                <a:ea typeface="Roboto"/>
                <a:cs typeface="Roboto"/>
                <a:sym typeface="Roboto"/>
              </a:rPr>
              <a:t>Determine the “Product Price” of each row in the “Orders” sheet by using a </a:t>
            </a:r>
            <a:r>
              <a:rPr lang="en" sz="1600">
                <a:solidFill>
                  <a:srgbClr val="FFFF00"/>
                </a:solidFill>
                <a:highlight>
                  <a:srgbClr val="000000"/>
                </a:highlight>
                <a:latin typeface="Inconsolata"/>
                <a:ea typeface="Inconsolata"/>
                <a:cs typeface="Inconsolata"/>
                <a:sym typeface="Inconsolata"/>
              </a:rPr>
              <a:t>VLOOKUP()</a:t>
            </a:r>
            <a:r>
              <a:rPr lang="en" sz="1600">
                <a:latin typeface="Roboto"/>
                <a:ea typeface="Roboto"/>
                <a:cs typeface="Roboto"/>
                <a:sym typeface="Roboto"/>
              </a:rPr>
              <a:t> that references each row's “Product ID.”</a:t>
            </a:r>
            <a:endParaRPr sz="1600">
              <a:latin typeface="Roboto"/>
              <a:ea typeface="Roboto"/>
              <a:cs typeface="Roboto"/>
              <a:sym typeface="Roboto"/>
            </a:endParaRPr>
          </a:p>
          <a:p>
            <a:pPr indent="0" lvl="0" marL="0" rtl="0" algn="l">
              <a:lnSpc>
                <a:spcPct val="115000"/>
              </a:lnSpc>
              <a:spcBef>
                <a:spcPts val="1000"/>
              </a:spcBef>
              <a:spcAft>
                <a:spcPts val="0"/>
              </a:spcAft>
              <a:buNone/>
            </a:pPr>
            <a:r>
              <a:t/>
            </a:r>
            <a:endParaRPr sz="1600">
              <a:latin typeface="Roboto"/>
              <a:ea typeface="Roboto"/>
              <a:cs typeface="Roboto"/>
              <a:sym typeface="Roboto"/>
            </a:endParaRPr>
          </a:p>
          <a:p>
            <a:pPr indent="-193040" lvl="0" marL="320040" rtl="0" algn="l">
              <a:lnSpc>
                <a:spcPct val="115000"/>
              </a:lnSpc>
              <a:spcBef>
                <a:spcPts val="1000"/>
              </a:spcBef>
              <a:spcAft>
                <a:spcPts val="0"/>
              </a:spcAft>
              <a:buSzPts val="1600"/>
              <a:buFont typeface="Roboto"/>
              <a:buChar char="●"/>
            </a:pPr>
            <a:r>
              <a:rPr lang="en" sz="1600">
                <a:latin typeface="Roboto"/>
                <a:ea typeface="Roboto"/>
                <a:cs typeface="Roboto"/>
                <a:sym typeface="Roboto"/>
              </a:rPr>
              <a:t>Determine the “Shipping Price” of each row in the “Orders” sheet by using a </a:t>
            </a:r>
            <a:r>
              <a:rPr lang="en" sz="1600">
                <a:solidFill>
                  <a:srgbClr val="FFFF00"/>
                </a:solidFill>
                <a:highlight>
                  <a:srgbClr val="000000"/>
                </a:highlight>
                <a:latin typeface="Inconsolata"/>
                <a:ea typeface="Inconsolata"/>
                <a:cs typeface="Inconsolata"/>
                <a:sym typeface="Inconsolata"/>
              </a:rPr>
              <a:t>VLOOKUP()</a:t>
            </a:r>
            <a:r>
              <a:rPr lang="en" sz="1600">
                <a:latin typeface="Roboto"/>
                <a:ea typeface="Roboto"/>
                <a:cs typeface="Roboto"/>
                <a:sym typeface="Roboto"/>
              </a:rPr>
              <a:t> that references each row's “Shipping Priority.”</a:t>
            </a:r>
            <a:endParaRPr sz="1600">
              <a:latin typeface="Roboto"/>
              <a:ea typeface="Roboto"/>
              <a:cs typeface="Roboto"/>
              <a:sym typeface="Roboto"/>
            </a:endParaRPr>
          </a:p>
          <a:p>
            <a:pPr indent="-193040" lvl="0" marL="320040" rtl="0" algn="l">
              <a:lnSpc>
                <a:spcPct val="115000"/>
              </a:lnSpc>
              <a:spcBef>
                <a:spcPts val="1000"/>
              </a:spcBef>
              <a:spcAft>
                <a:spcPts val="0"/>
              </a:spcAft>
              <a:buSzPts val="1600"/>
              <a:buFont typeface="Roboto"/>
              <a:buChar char="●"/>
            </a:pPr>
            <a:r>
              <a:rPr lang="en" sz="1600">
                <a:latin typeface="Roboto"/>
                <a:ea typeface="Roboto"/>
                <a:cs typeface="Roboto"/>
                <a:sym typeface="Roboto"/>
              </a:rPr>
              <a:t>Select all of the data on the “Orders” sheet and create a new pivot table that calculates the sum of both “Product Price” and “Shipping Price” for each “Order Number” and “Product ID.”</a:t>
            </a:r>
            <a:endParaRPr sz="1600">
              <a:latin typeface="Roboto"/>
              <a:ea typeface="Roboto"/>
              <a:cs typeface="Roboto"/>
              <a:sym typeface="Roboto"/>
            </a:endParaRPr>
          </a:p>
        </p:txBody>
      </p:sp>
      <p:sp>
        <p:nvSpPr>
          <p:cNvPr id="490" name="Google Shape;490;p62"/>
          <p:cNvSpPr/>
          <p:nvPr/>
        </p:nvSpPr>
        <p:spPr>
          <a:xfrm>
            <a:off x="784300" y="1701525"/>
            <a:ext cx="4989300" cy="364800"/>
          </a:xfrm>
          <a:prstGeom prst="roundRect">
            <a:avLst>
              <a:gd fmla="val 16667" name="adj"/>
            </a:avLst>
          </a:prstGeom>
          <a:solidFill>
            <a:srgbClr val="009193">
              <a:alpha val="5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t>The “Product Price” of a row does not include shipping.</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6"/>
          <p:cNvSpPr txBox="1"/>
          <p:nvPr>
            <p:ph type="title"/>
          </p:nvPr>
        </p:nvSpPr>
        <p:spPr>
          <a:xfrm>
            <a:off x="274325" y="2088475"/>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Week: </a:t>
            </a:r>
            <a:r>
              <a:rPr lang="en"/>
              <a:t>Excel</a:t>
            </a:r>
            <a:endParaRPr/>
          </a:p>
        </p:txBody>
      </p:sp>
      <p:sp>
        <p:nvSpPr>
          <p:cNvPr id="228" name="Google Shape;228;p36"/>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229" name="Google Shape;229;p36"/>
          <p:cNvSpPr/>
          <p:nvPr/>
        </p:nvSpPr>
        <p:spPr>
          <a:xfrm>
            <a:off x="3859175" y="1581150"/>
            <a:ext cx="1425600" cy="393600"/>
          </a:xfrm>
          <a:prstGeom prst="roundRect">
            <a:avLst>
              <a:gd fmla="val 16667" name="adj"/>
            </a:avLst>
          </a:prstGeom>
          <a:solidFill>
            <a:srgbClr val="1155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Module 1</a:t>
            </a:r>
            <a:endParaRPr sz="1800">
              <a:solidFill>
                <a:srgbClr val="FFFFFF"/>
              </a:solidFill>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63"/>
          <p:cNvSpPr txBox="1"/>
          <p:nvPr>
            <p:ph idx="12" type="sldNum"/>
          </p:nvPr>
        </p:nvSpPr>
        <p:spPr>
          <a:xfrm>
            <a:off x="8607775" y="4957200"/>
            <a:ext cx="261900" cy="105600"/>
          </a:xfrm>
          <a:prstGeom prst="rect">
            <a:avLst/>
          </a:prstGeom>
        </p:spPr>
        <p:txBody>
          <a:bodyPr anchorCtr="0" anchor="t" bIns="91425"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496" name="Google Shape;496;p63"/>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7"/>
          <p:cNvSpPr txBox="1"/>
          <p:nvPr>
            <p:ph type="title"/>
          </p:nvPr>
        </p:nvSpPr>
        <p:spPr>
          <a:xfrm>
            <a:off x="-12300" y="0"/>
            <a:ext cx="9168600" cy="533700"/>
          </a:xfrm>
          <a:prstGeom prst="rect">
            <a:avLst/>
          </a:prstGeom>
        </p:spPr>
        <p:txBody>
          <a:bodyPr anchorCtr="0" anchor="t" bIns="91425" lIns="457200" spcFirstLastPara="1" rIns="274300" wrap="square" tIns="182875">
            <a:noAutofit/>
          </a:bodyPr>
          <a:lstStyle/>
          <a:p>
            <a:pPr indent="0" lvl="0" marL="0" rtl="0" algn="l">
              <a:spcBef>
                <a:spcPts val="0"/>
              </a:spcBef>
              <a:spcAft>
                <a:spcPts val="0"/>
              </a:spcAft>
              <a:buNone/>
            </a:pPr>
            <a:r>
              <a:rPr lang="en"/>
              <a:t>This Week: Excel </a:t>
            </a:r>
            <a:endParaRPr/>
          </a:p>
        </p:txBody>
      </p:sp>
      <p:sp>
        <p:nvSpPr>
          <p:cNvPr id="235" name="Google Shape;235;p37"/>
          <p:cNvSpPr txBox="1"/>
          <p:nvPr>
            <p:ph idx="2"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236" name="Google Shape;236;p37"/>
          <p:cNvSpPr txBox="1"/>
          <p:nvPr>
            <p:ph idx="1" type="subTitle"/>
          </p:nvPr>
        </p:nvSpPr>
        <p:spPr>
          <a:xfrm>
            <a:off x="0" y="675975"/>
            <a:ext cx="9144000" cy="364800"/>
          </a:xfrm>
          <a:prstGeom prst="rect">
            <a:avLst/>
          </a:prstGeom>
        </p:spPr>
        <p:txBody>
          <a:bodyPr anchorCtr="0" anchor="t" bIns="0" lIns="457200" spcFirstLastPara="1" rIns="457200" wrap="square" tIns="91425">
            <a:noAutofit/>
          </a:bodyPr>
          <a:lstStyle/>
          <a:p>
            <a:pPr indent="0" lvl="0" marL="0" rtl="0" algn="l">
              <a:spcBef>
                <a:spcPts val="0"/>
              </a:spcBef>
              <a:spcAft>
                <a:spcPts val="500"/>
              </a:spcAft>
              <a:buClr>
                <a:schemeClr val="dk1"/>
              </a:buClr>
              <a:buSzPts val="1100"/>
              <a:buFont typeface="Arial"/>
              <a:buNone/>
            </a:pPr>
            <a:r>
              <a:rPr lang="en">
                <a:solidFill>
                  <a:schemeClr val="dk1"/>
                </a:solidFill>
              </a:rPr>
              <a:t>By the end of this week, you’ll </a:t>
            </a:r>
            <a:r>
              <a:rPr lang="en">
                <a:solidFill>
                  <a:schemeClr val="dk1"/>
                </a:solidFill>
              </a:rPr>
              <a:t>know how to</a:t>
            </a:r>
            <a:r>
              <a:rPr lang="en">
                <a:solidFill>
                  <a:schemeClr val="dk1"/>
                </a:solidFill>
              </a:rPr>
              <a:t>: </a:t>
            </a:r>
            <a:endParaRPr/>
          </a:p>
        </p:txBody>
      </p:sp>
      <p:sp>
        <p:nvSpPr>
          <p:cNvPr id="237" name="Google Shape;237;p37"/>
          <p:cNvSpPr/>
          <p:nvPr/>
        </p:nvSpPr>
        <p:spPr>
          <a:xfrm>
            <a:off x="1141275" y="1260550"/>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Import data into Excel</a:t>
            </a:r>
            <a:endParaRPr b="1" sz="1600">
              <a:latin typeface="Roboto"/>
              <a:ea typeface="Roboto"/>
              <a:cs typeface="Roboto"/>
              <a:sym typeface="Roboto"/>
            </a:endParaRPr>
          </a:p>
        </p:txBody>
      </p:sp>
      <p:grpSp>
        <p:nvGrpSpPr>
          <p:cNvPr id="238" name="Google Shape;238;p37"/>
          <p:cNvGrpSpPr/>
          <p:nvPr/>
        </p:nvGrpSpPr>
        <p:grpSpPr>
          <a:xfrm>
            <a:off x="445467" y="1308570"/>
            <a:ext cx="546418" cy="390260"/>
            <a:chOff x="463425" y="1453125"/>
            <a:chExt cx="735125" cy="513838"/>
          </a:xfrm>
        </p:grpSpPr>
        <p:sp>
          <p:nvSpPr>
            <p:cNvPr id="239" name="Google Shape;239;p3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155CC"/>
            </a:solidFill>
            <a:ln>
              <a:noFill/>
            </a:ln>
          </p:spPr>
        </p:sp>
        <p:sp>
          <p:nvSpPr>
            <p:cNvPr id="240" name="Google Shape;240;p3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3D85C6"/>
            </a:solidFill>
            <a:ln>
              <a:noFill/>
            </a:ln>
          </p:spPr>
        </p:sp>
      </p:grpSp>
      <p:sp>
        <p:nvSpPr>
          <p:cNvPr id="241" name="Google Shape;241;p37"/>
          <p:cNvSpPr/>
          <p:nvPr/>
        </p:nvSpPr>
        <p:spPr>
          <a:xfrm>
            <a:off x="1141275" y="1839595"/>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Apply filters, conditional formatting, and formulas to data</a:t>
            </a:r>
            <a:endParaRPr sz="1600">
              <a:solidFill>
                <a:schemeClr val="dk1"/>
              </a:solidFill>
              <a:latin typeface="Roboto"/>
              <a:ea typeface="Roboto"/>
              <a:cs typeface="Roboto"/>
              <a:sym typeface="Roboto"/>
            </a:endParaRPr>
          </a:p>
        </p:txBody>
      </p:sp>
      <p:grpSp>
        <p:nvGrpSpPr>
          <p:cNvPr id="242" name="Google Shape;242;p37"/>
          <p:cNvGrpSpPr/>
          <p:nvPr/>
        </p:nvGrpSpPr>
        <p:grpSpPr>
          <a:xfrm>
            <a:off x="445467" y="1887615"/>
            <a:ext cx="546418" cy="390260"/>
            <a:chOff x="463425" y="1453125"/>
            <a:chExt cx="735125" cy="513838"/>
          </a:xfrm>
        </p:grpSpPr>
        <p:sp>
          <p:nvSpPr>
            <p:cNvPr id="243" name="Google Shape;243;p3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155CC"/>
            </a:solidFill>
            <a:ln>
              <a:noFill/>
            </a:ln>
          </p:spPr>
        </p:sp>
        <p:sp>
          <p:nvSpPr>
            <p:cNvPr id="244" name="Google Shape;244;p3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3D85C6"/>
            </a:solidFill>
            <a:ln>
              <a:noFill/>
            </a:ln>
          </p:spPr>
        </p:sp>
      </p:grpSp>
      <p:sp>
        <p:nvSpPr>
          <p:cNvPr id="245" name="Google Shape;245;p37"/>
          <p:cNvSpPr/>
          <p:nvPr/>
        </p:nvSpPr>
        <p:spPr>
          <a:xfrm>
            <a:off x="1141275" y="2418640"/>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Create and interpret charts and pivot tables in Excel</a:t>
            </a:r>
            <a:endParaRPr b="1" sz="1600">
              <a:solidFill>
                <a:schemeClr val="dk1"/>
              </a:solidFill>
              <a:latin typeface="Roboto"/>
              <a:ea typeface="Roboto"/>
              <a:cs typeface="Roboto"/>
              <a:sym typeface="Roboto"/>
            </a:endParaRPr>
          </a:p>
        </p:txBody>
      </p:sp>
      <p:grpSp>
        <p:nvGrpSpPr>
          <p:cNvPr id="246" name="Google Shape;246;p37"/>
          <p:cNvGrpSpPr/>
          <p:nvPr/>
        </p:nvGrpSpPr>
        <p:grpSpPr>
          <a:xfrm>
            <a:off x="445467" y="2466660"/>
            <a:ext cx="546418" cy="390260"/>
            <a:chOff x="463425" y="1453125"/>
            <a:chExt cx="735125" cy="513838"/>
          </a:xfrm>
        </p:grpSpPr>
        <p:sp>
          <p:nvSpPr>
            <p:cNvPr id="247" name="Google Shape;247;p3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155CC"/>
            </a:solidFill>
            <a:ln>
              <a:noFill/>
            </a:ln>
          </p:spPr>
        </p:sp>
        <p:sp>
          <p:nvSpPr>
            <p:cNvPr id="248" name="Google Shape;248;p3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3D85C6"/>
            </a:solidFill>
            <a:ln>
              <a:noFill/>
            </a:ln>
          </p:spPr>
        </p:sp>
      </p:grpSp>
      <p:sp>
        <p:nvSpPr>
          <p:cNvPr id="249" name="Google Shape;249;p37"/>
          <p:cNvSpPr/>
          <p:nvPr/>
        </p:nvSpPr>
        <p:spPr>
          <a:xfrm>
            <a:off x="1141275" y="2997685"/>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Calculate summary statistics</a:t>
            </a:r>
            <a:endParaRPr sz="1600">
              <a:solidFill>
                <a:schemeClr val="dk1"/>
              </a:solidFill>
              <a:latin typeface="Roboto"/>
              <a:ea typeface="Roboto"/>
              <a:cs typeface="Roboto"/>
              <a:sym typeface="Roboto"/>
            </a:endParaRPr>
          </a:p>
        </p:txBody>
      </p:sp>
      <p:grpSp>
        <p:nvGrpSpPr>
          <p:cNvPr id="250" name="Google Shape;250;p37"/>
          <p:cNvGrpSpPr/>
          <p:nvPr/>
        </p:nvGrpSpPr>
        <p:grpSpPr>
          <a:xfrm>
            <a:off x="445467" y="3045705"/>
            <a:ext cx="546418" cy="390260"/>
            <a:chOff x="463425" y="1453125"/>
            <a:chExt cx="735125" cy="513838"/>
          </a:xfrm>
        </p:grpSpPr>
        <p:sp>
          <p:nvSpPr>
            <p:cNvPr id="251" name="Google Shape;251;p3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155CC"/>
            </a:solidFill>
            <a:ln>
              <a:noFill/>
            </a:ln>
          </p:spPr>
        </p:sp>
        <p:sp>
          <p:nvSpPr>
            <p:cNvPr id="252" name="Google Shape;252;p3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3D85C6"/>
            </a:solidFill>
            <a:ln>
              <a:noFill/>
            </a:ln>
          </p:spPr>
        </p:sp>
      </p:grpSp>
      <p:sp>
        <p:nvSpPr>
          <p:cNvPr id="253" name="Google Shape;253;p37"/>
          <p:cNvSpPr/>
          <p:nvPr/>
        </p:nvSpPr>
        <p:spPr>
          <a:xfrm>
            <a:off x="1141275" y="3576730"/>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Characterize data to identify outliers in datasets</a:t>
            </a:r>
            <a:endParaRPr sz="1600">
              <a:solidFill>
                <a:schemeClr val="dk1"/>
              </a:solidFill>
              <a:latin typeface="Roboto"/>
              <a:ea typeface="Roboto"/>
              <a:cs typeface="Roboto"/>
              <a:sym typeface="Roboto"/>
            </a:endParaRPr>
          </a:p>
        </p:txBody>
      </p:sp>
      <p:grpSp>
        <p:nvGrpSpPr>
          <p:cNvPr id="254" name="Google Shape;254;p37"/>
          <p:cNvGrpSpPr/>
          <p:nvPr/>
        </p:nvGrpSpPr>
        <p:grpSpPr>
          <a:xfrm>
            <a:off x="445467" y="3624750"/>
            <a:ext cx="546418" cy="390260"/>
            <a:chOff x="463425" y="1453125"/>
            <a:chExt cx="735125" cy="513838"/>
          </a:xfrm>
        </p:grpSpPr>
        <p:sp>
          <p:nvSpPr>
            <p:cNvPr id="255" name="Google Shape;255;p3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155CC"/>
            </a:solidFill>
            <a:ln>
              <a:noFill/>
            </a:ln>
          </p:spPr>
        </p:sp>
        <p:sp>
          <p:nvSpPr>
            <p:cNvPr id="256" name="Google Shape;256;p3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3D85C6"/>
            </a:solidFill>
            <a:ln>
              <a:noFill/>
            </a:ln>
          </p:spPr>
        </p:sp>
      </p:grpSp>
      <p:sp>
        <p:nvSpPr>
          <p:cNvPr id="257" name="Google Shape;257;p37"/>
          <p:cNvSpPr/>
          <p:nvPr/>
        </p:nvSpPr>
        <p:spPr>
          <a:xfrm>
            <a:off x="1141275" y="4155775"/>
            <a:ext cx="7728300" cy="486300"/>
          </a:xfrm>
          <a:prstGeom prst="roundRect">
            <a:avLst>
              <a:gd fmla="val 16667" name="adj"/>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Visualize the distribution of data using box plots</a:t>
            </a:r>
            <a:endParaRPr b="1" sz="1600">
              <a:latin typeface="Roboto"/>
              <a:ea typeface="Roboto"/>
              <a:cs typeface="Roboto"/>
              <a:sym typeface="Roboto"/>
            </a:endParaRPr>
          </a:p>
        </p:txBody>
      </p:sp>
      <p:grpSp>
        <p:nvGrpSpPr>
          <p:cNvPr id="258" name="Google Shape;258;p37"/>
          <p:cNvGrpSpPr/>
          <p:nvPr/>
        </p:nvGrpSpPr>
        <p:grpSpPr>
          <a:xfrm>
            <a:off x="445467" y="4203795"/>
            <a:ext cx="546418" cy="390260"/>
            <a:chOff x="463425" y="1453125"/>
            <a:chExt cx="735125" cy="513838"/>
          </a:xfrm>
        </p:grpSpPr>
        <p:sp>
          <p:nvSpPr>
            <p:cNvPr id="259" name="Google Shape;259;p37"/>
            <p:cNvSpPr/>
            <p:nvPr/>
          </p:nvSpPr>
          <p:spPr>
            <a:xfrm>
              <a:off x="463425" y="1453125"/>
              <a:ext cx="735125" cy="244225"/>
            </a:xfrm>
            <a:custGeom>
              <a:rect b="b" l="l" r="r" t="t"/>
              <a:pathLst>
                <a:path extrusionOk="0" h="9769" w="29405">
                  <a:moveTo>
                    <a:pt x="0" y="101"/>
                  </a:moveTo>
                  <a:lnTo>
                    <a:pt x="0" y="9769"/>
                  </a:lnTo>
                  <a:lnTo>
                    <a:pt x="29405" y="9769"/>
                  </a:lnTo>
                  <a:lnTo>
                    <a:pt x="19637" y="0"/>
                  </a:lnTo>
                  <a:close/>
                </a:path>
              </a:pathLst>
            </a:custGeom>
            <a:solidFill>
              <a:srgbClr val="1155CC"/>
            </a:solidFill>
            <a:ln>
              <a:noFill/>
            </a:ln>
          </p:spPr>
        </p:sp>
        <p:sp>
          <p:nvSpPr>
            <p:cNvPr id="260" name="Google Shape;260;p37"/>
            <p:cNvSpPr/>
            <p:nvPr/>
          </p:nvSpPr>
          <p:spPr>
            <a:xfrm flipH="1" rot="10800000">
              <a:off x="463425" y="1722738"/>
              <a:ext cx="735125" cy="244225"/>
            </a:xfrm>
            <a:custGeom>
              <a:rect b="b" l="l" r="r" t="t"/>
              <a:pathLst>
                <a:path extrusionOk="0" h="9769" w="29405">
                  <a:moveTo>
                    <a:pt x="0" y="101"/>
                  </a:moveTo>
                  <a:lnTo>
                    <a:pt x="0" y="9769"/>
                  </a:lnTo>
                  <a:lnTo>
                    <a:pt x="29405" y="9769"/>
                  </a:lnTo>
                  <a:lnTo>
                    <a:pt x="19637" y="0"/>
                  </a:lnTo>
                  <a:close/>
                </a:path>
              </a:pathLst>
            </a:custGeom>
            <a:solidFill>
              <a:srgbClr val="3D85C6"/>
            </a:solidFill>
            <a:ln>
              <a:noFill/>
            </a:ln>
          </p:spPr>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38"/>
          <p:cNvPicPr preferRelativeResize="0"/>
          <p:nvPr/>
        </p:nvPicPr>
        <p:blipFill>
          <a:blip r:embed="rId3">
            <a:alphaModFix/>
          </a:blip>
          <a:stretch>
            <a:fillRect/>
          </a:stretch>
        </p:blipFill>
        <p:spPr>
          <a:xfrm>
            <a:off x="988400" y="1530200"/>
            <a:ext cx="1682450" cy="1795650"/>
          </a:xfrm>
          <a:prstGeom prst="rect">
            <a:avLst/>
          </a:prstGeom>
          <a:noFill/>
          <a:ln>
            <a:noFill/>
          </a:ln>
        </p:spPr>
      </p:pic>
      <p:sp>
        <p:nvSpPr>
          <p:cNvPr id="266" name="Google Shape;266;p38"/>
          <p:cNvSpPr txBox="1"/>
          <p:nvPr>
            <p:ph type="title"/>
          </p:nvPr>
        </p:nvSpPr>
        <p:spPr>
          <a:xfrm>
            <a:off x="2670850" y="1643400"/>
            <a:ext cx="6172200" cy="2607600"/>
          </a:xfrm>
          <a:prstGeom prst="rect">
            <a:avLst/>
          </a:prstGeom>
        </p:spPr>
        <p:txBody>
          <a:bodyPr anchorCtr="0" anchor="t" bIns="0" lIns="457200" spcFirstLastPara="1" rIns="457200" wrap="square" tIns="0">
            <a:noAutofit/>
          </a:bodyPr>
          <a:lstStyle/>
          <a:p>
            <a:pPr indent="0" lvl="0" marL="0" rtl="0" algn="l">
              <a:spcBef>
                <a:spcPts val="0"/>
              </a:spcBef>
              <a:spcAft>
                <a:spcPts val="0"/>
              </a:spcAft>
              <a:buClr>
                <a:schemeClr val="dk1"/>
              </a:buClr>
              <a:buSzPts val="1100"/>
              <a:buFont typeface="Arial"/>
              <a:buNone/>
            </a:pPr>
            <a:r>
              <a:rPr lang="en" sz="2800">
                <a:solidFill>
                  <a:schemeClr val="dk1"/>
                </a:solidFill>
              </a:rPr>
              <a:t>This Week’s Challenge</a:t>
            </a:r>
            <a:endParaRPr sz="2800">
              <a:solidFill>
                <a:schemeClr val="dk1"/>
              </a:solidFill>
            </a:endParaRPr>
          </a:p>
          <a:p>
            <a:pPr indent="0" lvl="0" marL="0" rtl="0" algn="l">
              <a:spcBef>
                <a:spcPts val="300"/>
              </a:spcBef>
              <a:spcAft>
                <a:spcPts val="0"/>
              </a:spcAft>
              <a:buClr>
                <a:schemeClr val="dk1"/>
              </a:buClr>
              <a:buSzPts val="1100"/>
              <a:buFont typeface="Arial"/>
              <a:buNone/>
            </a:pPr>
            <a:r>
              <a:rPr lang="en" sz="2600">
                <a:latin typeface="Roboto Light"/>
                <a:ea typeface="Roboto Light"/>
                <a:cs typeface="Roboto Light"/>
                <a:sym typeface="Roboto Light"/>
              </a:rPr>
              <a:t>Using pivot tables and functions to filter data, create charts that demonstrate an analysis of data sets to visualize </a:t>
            </a:r>
            <a:r>
              <a:rPr lang="en" sz="2600">
                <a:latin typeface="Roboto Light"/>
                <a:ea typeface="Roboto Light"/>
                <a:cs typeface="Roboto Light"/>
                <a:sym typeface="Roboto Light"/>
              </a:rPr>
              <a:t>business</a:t>
            </a:r>
            <a:r>
              <a:rPr lang="en" sz="2600">
                <a:latin typeface="Roboto Light"/>
                <a:ea typeface="Roboto Light"/>
                <a:cs typeface="Roboto Light"/>
                <a:sym typeface="Roboto Light"/>
              </a:rPr>
              <a:t> outcomes based on launch dates and goals. </a:t>
            </a:r>
            <a:endParaRPr sz="2600">
              <a:solidFill>
                <a:schemeClr val="dk1"/>
              </a:solidFill>
              <a:latin typeface="Roboto Light"/>
              <a:ea typeface="Roboto Light"/>
              <a:cs typeface="Roboto Light"/>
              <a:sym typeface="Roboto Light"/>
            </a:endParaRPr>
          </a:p>
          <a:p>
            <a:pPr indent="0" lvl="0" marL="0" rtl="0" algn="ctr">
              <a:spcBef>
                <a:spcPts val="0"/>
              </a:spcBef>
              <a:spcAft>
                <a:spcPts val="0"/>
              </a:spcAft>
              <a:buNone/>
            </a:pPr>
            <a:r>
              <a:t/>
            </a:r>
            <a:endParaRPr sz="2600"/>
          </a:p>
        </p:txBody>
      </p:sp>
      <p:sp>
        <p:nvSpPr>
          <p:cNvPr id="267" name="Google Shape;267;p38"/>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9"/>
          <p:cNvSpPr txBox="1"/>
          <p:nvPr>
            <p:ph type="title"/>
          </p:nvPr>
        </p:nvSpPr>
        <p:spPr>
          <a:xfrm>
            <a:off x="2670850" y="1643400"/>
            <a:ext cx="6172200" cy="2607600"/>
          </a:xfrm>
          <a:prstGeom prst="rect">
            <a:avLst/>
          </a:prstGeom>
        </p:spPr>
        <p:txBody>
          <a:bodyPr anchorCtr="0" anchor="t" bIns="0" lIns="457200" spcFirstLastPara="1" rIns="457200" wrap="square" tIns="0">
            <a:noAutofit/>
          </a:bodyPr>
          <a:lstStyle/>
          <a:p>
            <a:pPr indent="0" lvl="0" marL="0" rtl="0" algn="l">
              <a:spcBef>
                <a:spcPts val="0"/>
              </a:spcBef>
              <a:spcAft>
                <a:spcPts val="0"/>
              </a:spcAft>
              <a:buClr>
                <a:schemeClr val="dk1"/>
              </a:buClr>
              <a:buSzPts val="1100"/>
              <a:buFont typeface="Arial"/>
              <a:buNone/>
            </a:pPr>
            <a:r>
              <a:rPr lang="en" sz="2800">
                <a:solidFill>
                  <a:schemeClr val="dk1"/>
                </a:solidFill>
              </a:rPr>
              <a:t>Career Connection</a:t>
            </a:r>
            <a:endParaRPr sz="2800">
              <a:solidFill>
                <a:schemeClr val="dk1"/>
              </a:solidFill>
            </a:endParaRPr>
          </a:p>
          <a:p>
            <a:pPr indent="0" lvl="0" marL="0" rtl="0" algn="l">
              <a:spcBef>
                <a:spcPts val="300"/>
              </a:spcBef>
              <a:spcAft>
                <a:spcPts val="0"/>
              </a:spcAft>
              <a:buClr>
                <a:schemeClr val="dk1"/>
              </a:buClr>
              <a:buSzPts val="1100"/>
              <a:buFont typeface="Arial"/>
              <a:buNone/>
            </a:pPr>
            <a:r>
              <a:rPr lang="en" sz="2600">
                <a:solidFill>
                  <a:schemeClr val="dk1"/>
                </a:solidFill>
                <a:latin typeface="Roboto Light"/>
                <a:ea typeface="Roboto Light"/>
                <a:cs typeface="Roboto Light"/>
                <a:sym typeface="Roboto Light"/>
              </a:rPr>
              <a:t>How will you use this module’s content in your career? </a:t>
            </a:r>
            <a:endParaRPr sz="2600">
              <a:solidFill>
                <a:schemeClr val="dk1"/>
              </a:solidFill>
              <a:latin typeface="Roboto Light"/>
              <a:ea typeface="Roboto Light"/>
              <a:cs typeface="Roboto Light"/>
              <a:sym typeface="Roboto Light"/>
            </a:endParaRPr>
          </a:p>
          <a:p>
            <a:pPr indent="0" lvl="0" marL="0" rtl="0" algn="ctr">
              <a:spcBef>
                <a:spcPts val="0"/>
              </a:spcBef>
              <a:spcAft>
                <a:spcPts val="0"/>
              </a:spcAft>
              <a:buNone/>
            </a:pPr>
            <a:r>
              <a:t/>
            </a:r>
            <a:endParaRPr sz="2600"/>
          </a:p>
        </p:txBody>
      </p:sp>
      <p:sp>
        <p:nvSpPr>
          <p:cNvPr id="273" name="Google Shape;273;p39"/>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pic>
        <p:nvPicPr>
          <p:cNvPr id="274" name="Google Shape;274;p39"/>
          <p:cNvPicPr preferRelativeResize="0"/>
          <p:nvPr/>
        </p:nvPicPr>
        <p:blipFill rotWithShape="1">
          <a:blip r:embed="rId3">
            <a:alphaModFix/>
          </a:blip>
          <a:srcRect b="0" l="0" r="0" t="0"/>
          <a:stretch/>
        </p:blipFill>
        <p:spPr>
          <a:xfrm>
            <a:off x="988400" y="1643400"/>
            <a:ext cx="1682450" cy="1682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0"/>
          <p:cNvSpPr txBox="1"/>
          <p:nvPr>
            <p:ph type="title"/>
          </p:nvPr>
        </p:nvSpPr>
        <p:spPr>
          <a:xfrm>
            <a:off x="274325" y="2088475"/>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to Succeed This Week</a:t>
            </a:r>
            <a:endParaRPr/>
          </a:p>
        </p:txBody>
      </p:sp>
      <p:sp>
        <p:nvSpPr>
          <p:cNvPr id="280" name="Google Shape;280;p40"/>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281" name="Google Shape;281;p40"/>
          <p:cNvSpPr/>
          <p:nvPr/>
        </p:nvSpPr>
        <p:spPr>
          <a:xfrm>
            <a:off x="3859175" y="1581150"/>
            <a:ext cx="1425600" cy="393600"/>
          </a:xfrm>
          <a:prstGeom prst="roundRect">
            <a:avLst>
              <a:gd fmla="val 16667" name="adj"/>
            </a:avLst>
          </a:prstGeom>
          <a:solidFill>
            <a:srgbClr val="1155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Module 1</a:t>
            </a:r>
            <a:endParaRPr sz="1800">
              <a:solidFill>
                <a:srgbClr val="FFFFFF"/>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1"/>
          <p:cNvSpPr txBox="1"/>
          <p:nvPr>
            <p:ph type="title"/>
          </p:nvPr>
        </p:nvSpPr>
        <p:spPr>
          <a:xfrm>
            <a:off x="2670850" y="1503250"/>
            <a:ext cx="6172200" cy="2747700"/>
          </a:xfrm>
          <a:prstGeom prst="rect">
            <a:avLst/>
          </a:prstGeom>
        </p:spPr>
        <p:txBody>
          <a:bodyPr anchorCtr="0" anchor="t" bIns="0" lIns="457200" spcFirstLastPara="1" rIns="457200" wrap="square" tIns="0">
            <a:noAutofit/>
          </a:bodyPr>
          <a:lstStyle/>
          <a:p>
            <a:pPr indent="0" lvl="0" marL="0" rtl="0" algn="l">
              <a:spcBef>
                <a:spcPts val="0"/>
              </a:spcBef>
              <a:spcAft>
                <a:spcPts val="0"/>
              </a:spcAft>
              <a:buClr>
                <a:schemeClr val="dk1"/>
              </a:buClr>
              <a:buSzPts val="1100"/>
              <a:buFont typeface="Arial"/>
              <a:buNone/>
            </a:pPr>
            <a:r>
              <a:rPr lang="en" sz="2800"/>
              <a:t>Quick Tip for Success:</a:t>
            </a:r>
            <a:endParaRPr sz="2800">
              <a:solidFill>
                <a:schemeClr val="dk1"/>
              </a:solidFill>
            </a:endParaRPr>
          </a:p>
          <a:p>
            <a:pPr indent="0" lvl="0" marL="0" rtl="0" algn="l">
              <a:spcBef>
                <a:spcPts val="300"/>
              </a:spcBef>
              <a:spcAft>
                <a:spcPts val="0"/>
              </a:spcAft>
              <a:buClr>
                <a:schemeClr val="dk1"/>
              </a:buClr>
              <a:buSzPts val="1100"/>
              <a:buFont typeface="Arial"/>
              <a:buNone/>
            </a:pPr>
            <a:r>
              <a:rPr lang="en" sz="2600">
                <a:latin typeface="Roboto Light"/>
                <a:ea typeface="Roboto Light"/>
                <a:cs typeface="Roboto Light"/>
                <a:sym typeface="Roboto Light"/>
              </a:rPr>
              <a:t>There are hundreds of Excel functions. You’ll have to look some of them up. Consider this your first opportunity to dive into some documentation! </a:t>
            </a:r>
            <a:endParaRPr sz="2600">
              <a:latin typeface="Roboto Light"/>
              <a:ea typeface="Roboto Light"/>
              <a:cs typeface="Roboto Light"/>
              <a:sym typeface="Roboto Light"/>
            </a:endParaRPr>
          </a:p>
          <a:p>
            <a:pPr indent="0" lvl="0" marL="0" rtl="0" algn="ctr">
              <a:spcBef>
                <a:spcPts val="0"/>
              </a:spcBef>
              <a:spcAft>
                <a:spcPts val="0"/>
              </a:spcAft>
              <a:buNone/>
            </a:pPr>
            <a:r>
              <a:t/>
            </a:r>
            <a:endParaRPr sz="2600"/>
          </a:p>
        </p:txBody>
      </p:sp>
      <p:sp>
        <p:nvSpPr>
          <p:cNvPr id="287" name="Google Shape;287;p41"/>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pic>
        <p:nvPicPr>
          <p:cNvPr id="288" name="Google Shape;288;p41"/>
          <p:cNvPicPr preferRelativeResize="0"/>
          <p:nvPr/>
        </p:nvPicPr>
        <p:blipFill>
          <a:blip r:embed="rId3">
            <a:alphaModFix/>
          </a:blip>
          <a:stretch>
            <a:fillRect/>
          </a:stretch>
        </p:blipFill>
        <p:spPr>
          <a:xfrm>
            <a:off x="933500" y="1415675"/>
            <a:ext cx="1987902" cy="198790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2"/>
          <p:cNvSpPr txBox="1"/>
          <p:nvPr>
            <p:ph type="title"/>
          </p:nvPr>
        </p:nvSpPr>
        <p:spPr>
          <a:xfrm>
            <a:off x="274325" y="2088475"/>
            <a:ext cx="8595300" cy="79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Today’s Agenda</a:t>
            </a:r>
            <a:endParaRPr/>
          </a:p>
        </p:txBody>
      </p:sp>
      <p:sp>
        <p:nvSpPr>
          <p:cNvPr id="294" name="Google Shape;294;p42"/>
          <p:cNvSpPr txBox="1"/>
          <p:nvPr>
            <p:ph idx="1" type="subTitle"/>
          </p:nvPr>
        </p:nvSpPr>
        <p:spPr>
          <a:xfrm>
            <a:off x="-12300" y="4916650"/>
            <a:ext cx="7971900" cy="226800"/>
          </a:xfrm>
          <a:prstGeom prst="rect">
            <a:avLst/>
          </a:prstGeom>
        </p:spPr>
        <p:txBody>
          <a:bodyPr anchorCtr="0" anchor="t" bIns="0" lIns="274300" spcFirstLastPara="1" rIns="0" wrap="square" tIns="45700">
            <a:noAutofit/>
          </a:bodyPr>
          <a:lstStyle/>
          <a:p>
            <a:pPr indent="0" lvl="0" marL="0" rtl="0" algn="l">
              <a:spcBef>
                <a:spcPts val="0"/>
              </a:spcBef>
              <a:spcAft>
                <a:spcPts val="1600"/>
              </a:spcAft>
              <a:buNone/>
            </a:pPr>
            <a:r>
              <a:t/>
            </a:r>
            <a:endParaRPr/>
          </a:p>
        </p:txBody>
      </p:sp>
      <p:sp>
        <p:nvSpPr>
          <p:cNvPr id="295" name="Google Shape;295;p42"/>
          <p:cNvSpPr/>
          <p:nvPr/>
        </p:nvSpPr>
        <p:spPr>
          <a:xfrm>
            <a:off x="3859175" y="1581150"/>
            <a:ext cx="1425600" cy="393600"/>
          </a:xfrm>
          <a:prstGeom prst="roundRect">
            <a:avLst>
              <a:gd fmla="val 16667" name="adj"/>
            </a:avLst>
          </a:prstGeom>
          <a:solidFill>
            <a:srgbClr val="1155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Module 1</a:t>
            </a:r>
            <a:endParaRPr sz="1800">
              <a:solidFill>
                <a:srgbClr val="FFFFFF"/>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